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01" r:id="rId2"/>
    <p:sldId id="302" r:id="rId3"/>
    <p:sldId id="257" r:id="rId4"/>
    <p:sldId id="258" r:id="rId5"/>
    <p:sldId id="259" r:id="rId6"/>
    <p:sldId id="260" r:id="rId7"/>
    <p:sldId id="261" r:id="rId8"/>
    <p:sldId id="262" r:id="rId9"/>
    <p:sldId id="263" r:id="rId10"/>
    <p:sldId id="264" r:id="rId11"/>
    <p:sldId id="265" r:id="rId12"/>
    <p:sldId id="266" r:id="rId13"/>
    <p:sldId id="303" r:id="rId14"/>
    <p:sldId id="270" r:id="rId15"/>
    <p:sldId id="304" r:id="rId16"/>
    <p:sldId id="271" r:id="rId17"/>
    <p:sldId id="305" r:id="rId18"/>
    <p:sldId id="306"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B9B03-E05F-4C62-8D74-99CDCA7A6819}" type="datetimeFigureOut">
              <a:rPr lang="en-US" smtClean="0"/>
              <a:pPr/>
              <a:t>2/13/2014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26165-B6AD-427E-AFF7-54C7E67C4C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D4D21-71D2-4424-8C10-36C33543A9D2}" type="slidenum">
              <a:rPr lang="en-US"/>
              <a:pPr/>
              <a:t>3</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b="1"/>
              <a:t>Preview Question </a:t>
            </a:r>
            <a:r>
              <a:rPr lang="en-US" b="1">
                <a:cs typeface="Arial" charset="0"/>
              </a:rPr>
              <a:t>1: What are neurons, and how do they transmit information?</a:t>
            </a:r>
          </a:p>
          <a:p>
            <a:endParaRPr lang="en-US" b="1">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66CEE7-22DA-4BCA-8DED-0A0B413082E3}" type="slidenum">
              <a:rPr lang="en-US"/>
              <a:pPr/>
              <a:t>25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a:spcBef>
                <a:spcPct val="0"/>
              </a:spcBef>
            </a:pPr>
            <a:r>
              <a:rPr lang="en-US" sz="900" b="1">
                <a:latin typeface="Palatino Linotype" pitchFamily="18" charset="0"/>
                <a:cs typeface="Times New Roman" pitchFamily="18" charset="0"/>
              </a:rPr>
              <a:t>blood brain barrier</a:t>
            </a:r>
            <a:r>
              <a:rPr lang="en-US" sz="400" b="1"/>
              <a:t> : separation of circulating blood from cerebrospinal fluid (CSF). Endothelial cells (think of as thin skin on the inside of your body) restrict the diffusion of molecules by their size (too big can’t get through) and by their ability to dissolve in water (hydrophobic, hydrophillic)</a:t>
            </a:r>
          </a:p>
          <a:p>
            <a:pPr eaLnBrk="0" hangingPunct="0">
              <a:spcBef>
                <a:spcPct val="0"/>
              </a:spcBef>
            </a:pPr>
            <a:r>
              <a:rPr lang="en-US" sz="400" b="1"/>
              <a:t>Cells of the barrier actively transport metabolic products such as glucose across the barrier with specific proteins.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4153B-E954-4D2B-828D-344CD1B061EB}" type="slidenum">
              <a:rPr lang="en-US"/>
              <a:pPr/>
              <a:t>26</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CT (computerized tomography) uses a sophisticated X ray machine combined with a computer to create a detailed picture of the body’s tissues and structure. Usually a special dye called a contrast material will be injected prior to the scan. This makes it easier to see abnormal tissue due to specific absorption rates. </a:t>
            </a:r>
            <a:br>
              <a:rPr lang="en-US"/>
            </a:b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1246A-B324-47C8-BD31-48D8E6E9DAD8}" type="slidenum">
              <a:rPr lang="en-US"/>
              <a:pPr/>
              <a:t>29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A CT or CAT scan (computed tomography) is a much more sensitive imaging technique than x-ray, allowing high definition not only of the bony structures, but of the soft tissues. Clear images of organs such as the brain, muscles, joint structures, veins and arteries, as well as anomalies like tumors and hemorrhages may be obtained with or without the injection of contrasting dye.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1B6B4-D57C-4637-9194-8D04FD2C02AC}" type="slidenum">
              <a:rPr lang="en-US"/>
              <a:pPr/>
              <a:t>30</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2FBB7-E5D4-44A7-BD75-612E78921E2D}" type="slidenum">
              <a:rPr lang="en-US"/>
              <a:pPr/>
              <a:t>33</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DC52A-26D9-449D-95DD-9FF89C8BC9E4}" type="slidenum">
              <a:rPr lang="en-US"/>
              <a:pPr/>
              <a:t>41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b="1"/>
              <a:t>Preview Question 7: What are the four lobes of the cerebral cortex, and where are they located?</a:t>
            </a:r>
            <a:endParaRPr lang="en-US" b="1">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A9D43-6B73-46D3-9438-2900D0E8C324}" type="slidenum">
              <a:rPr lang="en-US"/>
              <a:pPr/>
              <a:t>42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b="1"/>
              <a:t>Preview Question 8: What are the functions of the cerebral cortex?</a:t>
            </a:r>
            <a:endParaRPr lang="en-US" b="1">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4EDC2-74C2-4426-A14D-E3A83D1C1F73}" type="slidenum">
              <a:rPr lang="en-US"/>
              <a:pPr/>
              <a:t>43</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b="1"/>
              <a:t>Preview Question 8: What are the functions of the cerebral cortex?</a:t>
            </a:r>
            <a:endParaRPr lang="en-US" b="1">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16E9C-6358-46A2-B87A-7564AD7F47CD}" type="slidenum">
              <a:rPr lang="en-US"/>
              <a:pPr/>
              <a:t>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b="1"/>
              <a:t>Preview Question 3:</a:t>
            </a:r>
            <a:r>
              <a:rPr lang="en-US" b="1">
                <a:cs typeface="Arial" charset="0"/>
              </a:rPr>
              <a:t> What are the major divisions of the nervous system, and what are their basic functions?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CC436-C935-48EE-9291-DDD3BEC28EF0}" type="slidenum">
              <a:rPr lang="en-US"/>
              <a:pPr/>
              <a:t>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9EF78-3BBE-4280-9A61-5DCD7F1C6939}"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A7B42-E90C-4630-886A-E9272DF6EB48}" type="slidenum">
              <a:rPr lang="en-US"/>
              <a:pPr/>
              <a:t>14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6441D-F4F5-47AF-8427-D96A5F9B9C15}" type="slidenum">
              <a:rPr lang="en-US"/>
              <a:pPr/>
              <a:t>20</a:t>
            </a:fld>
            <a:endParaRPr lang="en-US"/>
          </a:p>
        </p:txBody>
      </p:sp>
      <p:sp>
        <p:nvSpPr>
          <p:cNvPr id="51202" name="Rectangle 2"/>
          <p:cNvSpPr>
            <a:spLocks noGrp="1" noRot="1" noChangeAspect="1" noChangeArrowheads="1" noTextEdit="1"/>
          </p:cNvSpPr>
          <p:nvPr>
            <p:ph type="sldImg"/>
          </p:nvPr>
        </p:nvSpPr>
        <p:spPr>
          <a:xfrm>
            <a:off x="1143000" y="687388"/>
            <a:ext cx="4572000" cy="3429000"/>
          </a:xfrm>
          <a:ln/>
        </p:spPr>
      </p:sp>
      <p:sp>
        <p:nvSpPr>
          <p:cNvPr id="51203" name="Rectangle 3"/>
          <p:cNvSpPr>
            <a:spLocks noGrp="1" noChangeArrowheads="1"/>
          </p:cNvSpPr>
          <p:nvPr>
            <p:ph type="body" idx="1"/>
          </p:nvPr>
        </p:nvSpPr>
        <p:spPr>
          <a:xfrm>
            <a:off x="912813" y="4343400"/>
            <a:ext cx="5032375" cy="4113213"/>
          </a:xfrm>
        </p:spPr>
        <p:txBody>
          <a:bodyPr lIns="91426" tIns="45714" rIns="91426" bIns="45714"/>
          <a:lstStyle/>
          <a:p>
            <a:r>
              <a:rPr lang="el-GR" b="1">
                <a:solidFill>
                  <a:srgbClr val="4D004D"/>
                </a:solidFill>
                <a:cs typeface="Arial" charset="0"/>
              </a:rPr>
              <a:t>Figure 3.8: The autonomic nervous system (ANS). </a:t>
            </a:r>
          </a:p>
          <a:p>
            <a:r>
              <a:rPr lang="el-GR">
                <a:solidFill>
                  <a:srgbClr val="000000"/>
                </a:solidFill>
                <a:cs typeface="Arial" charset="0"/>
              </a:rPr>
              <a:t>The ANS is composed of the nerves that connect to the heart, blood vessels, smooth muscles, and glands. The ANS is divided into the sympathetic division, which mobilizes bodily resources in times of need, and the parasympathetic division, which conserves bodily resources. Some of the key functions controlled by each division of the ANS are summarized in the diagram.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7AE1B-0334-43D2-95B8-99433727B142}" type="slidenum">
              <a:rPr lang="en-US"/>
              <a:pPr/>
              <a:t>21</a:t>
            </a:fld>
            <a:endParaRPr lang="en-US"/>
          </a:p>
        </p:txBody>
      </p:sp>
      <p:sp>
        <p:nvSpPr>
          <p:cNvPr id="53250" name="Rectangle 2"/>
          <p:cNvSpPr>
            <a:spLocks noGrp="1" noRot="1" noChangeAspect="1" noChangeArrowheads="1" noTextEdit="1"/>
          </p:cNvSpPr>
          <p:nvPr>
            <p:ph type="sldImg"/>
          </p:nvPr>
        </p:nvSpPr>
        <p:spPr>
          <a:xfrm>
            <a:off x="1141413" y="684213"/>
            <a:ext cx="4576762" cy="3432175"/>
          </a:xfrm>
          <a:ln/>
        </p:spPr>
      </p:sp>
      <p:sp>
        <p:nvSpPr>
          <p:cNvPr id="53251" name="Rectangle 3"/>
          <p:cNvSpPr>
            <a:spLocks noGrp="1" noChangeArrowheads="1"/>
          </p:cNvSpPr>
          <p:nvPr>
            <p:ph type="body" idx="1"/>
          </p:nvPr>
        </p:nvSpPr>
        <p:spPr>
          <a:xfrm>
            <a:off x="685800" y="4343400"/>
            <a:ext cx="5486400" cy="4116388"/>
          </a:xfrm>
        </p:spPr>
        <p:txBody>
          <a:bodyPr/>
          <a:lstStyle/>
          <a:p>
            <a:r>
              <a:rPr lang="en-US" b="1"/>
              <a:t>Preview Question 2: What is the link between emotional arousal and the autonomic nervous system?</a:t>
            </a:r>
            <a:endParaRPr lang="en-US" b="1">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5D276-14A1-4987-B2AD-73FF904D978E}" type="slidenum">
              <a:rPr lang="en-US"/>
              <a:pPr/>
              <a:t>22</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95DBB-77EB-4B40-9F79-7A6AB3E53A75}" type="slidenum">
              <a:rPr lang="en-US"/>
              <a:pPr/>
              <a:t>24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b="1"/>
              <a:t>Preview Question 4: How does the endocrine system-the body’s slower information system-transmit its messages?</a:t>
            </a:r>
            <a:endParaRPr lang="en-US" b="1">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37BB6B-EE1B-48FB-8575-0D55C373DE88}" type="datetimeFigureOut">
              <a:rPr lang="en-US" smtClean="0"/>
              <a:pPr/>
              <a:t>2/13/2014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4E224E3-8439-405F-A5D4-0B8DA8E5AF3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335B60AA-521F-4FCA-85CF-234EFB144D8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BB1EEADA-D315-43C1-B772-1B0B2F23A9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2/13/2014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2/13/2014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BB6B-EE1B-48FB-8575-0D55C373DE88}" type="datetimeFigureOut">
              <a:rPr lang="en-US" smtClean="0"/>
              <a:pPr/>
              <a:t>2/13/2014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637BB6B-EE1B-48FB-8575-0D55C373DE88}"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2/13/2014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pPr eaLnBrk="1" hangingPunct="1"/>
            <a:r>
              <a:rPr lang="en-US" smtClean="0"/>
              <a:t>Psychology… Thoughts to ponder:</a:t>
            </a:r>
          </a:p>
        </p:txBody>
      </p:sp>
      <p:sp>
        <p:nvSpPr>
          <p:cNvPr id="3" name="Content Placeholder 2"/>
          <p:cNvSpPr>
            <a:spLocks noGrp="1"/>
          </p:cNvSpPr>
          <p:nvPr>
            <p:ph idx="1"/>
          </p:nvPr>
        </p:nvSpPr>
        <p:spPr>
          <a:xfrm>
            <a:off x="304800" y="1447800"/>
            <a:ext cx="8610600" cy="5181600"/>
          </a:xfrm>
        </p:spPr>
        <p:txBody>
          <a:bodyPr/>
          <a:lstStyle/>
          <a:p>
            <a:pPr eaLnBrk="1" hangingPunct="1"/>
            <a:r>
              <a:rPr lang="en-US" sz="2300" dirty="0" smtClean="0"/>
              <a:t>Are you aware of your underwear?</a:t>
            </a:r>
          </a:p>
          <a:p>
            <a:pPr eaLnBrk="1" hangingPunct="1"/>
            <a:r>
              <a:rPr lang="en-US" sz="2300" dirty="0" smtClean="0"/>
              <a:t>Do you notice the chair you are sitting on?</a:t>
            </a:r>
          </a:p>
          <a:p>
            <a:pPr eaLnBrk="1" hangingPunct="1"/>
            <a:r>
              <a:rPr lang="en-US" sz="2300" dirty="0" smtClean="0"/>
              <a:t>If someone came over and kicked you, would you feel it?</a:t>
            </a:r>
          </a:p>
          <a:p>
            <a:pPr eaLnBrk="1" hangingPunct="1"/>
            <a:r>
              <a:rPr lang="en-US" sz="2300" dirty="0" smtClean="0"/>
              <a:t>What does school smell like?</a:t>
            </a:r>
          </a:p>
          <a:p>
            <a:pPr eaLnBrk="1" hangingPunct="1"/>
            <a:r>
              <a:rPr lang="en-US" sz="2300" dirty="0" smtClean="0"/>
              <a:t>Can you taste your own saliva?</a:t>
            </a:r>
          </a:p>
          <a:p>
            <a:pPr eaLnBrk="1" hangingPunct="1"/>
            <a:r>
              <a:rPr lang="en-US" sz="2300" dirty="0" smtClean="0"/>
              <a:t>Can you feel your own heartbeat?</a:t>
            </a:r>
          </a:p>
          <a:p>
            <a:pPr eaLnBrk="1" hangingPunct="1"/>
            <a:r>
              <a:rPr lang="en-US" sz="2300" dirty="0" smtClean="0"/>
              <a:t>Can you feel your hair grow?</a:t>
            </a:r>
          </a:p>
          <a:p>
            <a:pPr eaLnBrk="1" hangingPunct="1"/>
            <a:r>
              <a:rPr lang="en-US" sz="2300" dirty="0" smtClean="0"/>
              <a:t>What temperature is it when you don’t feel the air?</a:t>
            </a:r>
          </a:p>
          <a:p>
            <a:pPr eaLnBrk="1" hangingPunct="1"/>
            <a:r>
              <a:rPr lang="en-US" sz="2300" dirty="0" smtClean="0">
                <a:solidFill>
                  <a:srgbClr val="00B0F0"/>
                </a:solidFill>
              </a:rPr>
              <a:t>The point: Why are we aware of and how do we take in our environment?</a:t>
            </a:r>
          </a:p>
          <a:p>
            <a:pPr lvl="1" eaLnBrk="1" hangingPunct="1"/>
            <a:r>
              <a:rPr lang="en-US" sz="2000" dirty="0" smtClean="0">
                <a:solidFill>
                  <a:srgbClr val="00B0F0"/>
                </a:solidFill>
              </a:rPr>
              <a:t>5 senses: sight, hearing, taste, touch, smell</a:t>
            </a:r>
          </a:p>
          <a:p>
            <a:pPr lvl="1" eaLnBrk="1" hangingPunct="1"/>
            <a:r>
              <a:rPr lang="en-US" sz="2000" dirty="0" smtClean="0">
                <a:solidFill>
                  <a:srgbClr val="00B0F0"/>
                </a:solidFill>
              </a:rPr>
              <a:t>100 billion cells (neurons) in brain</a:t>
            </a:r>
          </a:p>
          <a:p>
            <a:pPr lvl="2" eaLnBrk="1" hangingPunct="1"/>
            <a:r>
              <a:rPr lang="en-US" sz="1600" dirty="0" smtClean="0">
                <a:solidFill>
                  <a:srgbClr val="00B0F0"/>
                </a:solidFill>
              </a:rPr>
              <a:t>50 billion in cerebral cortex (what separates us from other 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a:latin typeface="Palatino Linotype" pitchFamily="18" charset="0"/>
              </a:rPr>
              <a:t>Action Potential</a:t>
            </a:r>
          </a:p>
        </p:txBody>
      </p:sp>
      <p:pic>
        <p:nvPicPr>
          <p:cNvPr id="27651" name="Picture 3" descr="12673_MyersPsy8e_fig"/>
          <p:cNvPicPr>
            <a:picLocks noChangeAspect="1" noChangeArrowheads="1"/>
          </p:cNvPicPr>
          <p:nvPr/>
        </p:nvPicPr>
        <p:blipFill>
          <a:blip r:embed="rId2" cstate="print"/>
          <a:srcRect/>
          <a:stretch>
            <a:fillRect/>
          </a:stretch>
        </p:blipFill>
        <p:spPr bwMode="auto">
          <a:xfrm>
            <a:off x="762000" y="2286000"/>
            <a:ext cx="7543800" cy="3884613"/>
          </a:xfrm>
          <a:prstGeom prst="rect">
            <a:avLst/>
          </a:prstGeom>
          <a:noFill/>
        </p:spPr>
      </p:pic>
      <p:sp>
        <p:nvSpPr>
          <p:cNvPr id="27652" name="Rectangle 4"/>
          <p:cNvSpPr>
            <a:spLocks noGrp="1" noChangeArrowheads="1"/>
          </p:cNvSpPr>
          <p:nvPr>
            <p:ph type="body" sz="half" idx="1"/>
          </p:nvPr>
        </p:nvSpPr>
        <p:spPr>
          <a:xfrm>
            <a:off x="4800600" y="685800"/>
            <a:ext cx="4038600" cy="2667000"/>
          </a:xfrm>
        </p:spPr>
        <p:txBody>
          <a:bodyPr>
            <a:normAutofit/>
          </a:bodyPr>
          <a:lstStyle/>
          <a:p>
            <a:pPr marL="0" indent="0" algn="ctr">
              <a:lnSpc>
                <a:spcPct val="90000"/>
              </a:lnSpc>
              <a:buFont typeface="Wingdings" pitchFamily="2" charset="2"/>
              <a:buNone/>
            </a:pPr>
            <a:r>
              <a:rPr lang="en-US" sz="1800" dirty="0">
                <a:latin typeface="Palatino Linotype" pitchFamily="18" charset="0"/>
              </a:rPr>
              <a:t>A neural impulse. A brief electrical charge that travels down an axon and is generated by the movement of positively charged atoms in and out of channels in the axon’s membrane. </a:t>
            </a:r>
          </a:p>
        </p:txBody>
      </p:sp>
      <p:sp>
        <p:nvSpPr>
          <p:cNvPr id="27653" name="Text Box 5"/>
          <p:cNvSpPr txBox="1">
            <a:spLocks noChangeArrowheads="1"/>
          </p:cNvSpPr>
          <p:nvPr/>
        </p:nvSpPr>
        <p:spPr bwMode="auto">
          <a:xfrm>
            <a:off x="609600" y="6248400"/>
            <a:ext cx="8077200" cy="641350"/>
          </a:xfrm>
          <a:prstGeom prst="rect">
            <a:avLst/>
          </a:prstGeom>
          <a:noFill/>
          <a:ln w="9525">
            <a:noFill/>
            <a:miter lim="800000"/>
            <a:headEnd/>
            <a:tailEnd/>
          </a:ln>
          <a:effectLst/>
        </p:spPr>
        <p:txBody>
          <a:bodyPr>
            <a:spAutoFit/>
          </a:bodyPr>
          <a:lstStyle/>
          <a:p>
            <a:pPr algn="ctr" eaLnBrk="1" hangingPunct="1">
              <a:spcBef>
                <a:spcPct val="50000"/>
              </a:spcBef>
            </a:pPr>
            <a:r>
              <a:rPr lang="en-US" b="1" i="1">
                <a:latin typeface="Arial" charset="0"/>
              </a:rPr>
              <a:t>Potential = Voltage (Action potential refers to the impulse during action/Resting Potential refers to the impulse during rest)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r>
              <a:rPr lang="en-US" sz="4000">
                <a:latin typeface="Palatino Linotype" pitchFamily="18" charset="0"/>
              </a:rPr>
              <a:t>Synapse </a:t>
            </a:r>
          </a:p>
        </p:txBody>
      </p:sp>
      <p:sp>
        <p:nvSpPr>
          <p:cNvPr id="28675" name="Rectangle 3"/>
          <p:cNvSpPr>
            <a:spLocks noGrp="1" noChangeArrowheads="1"/>
          </p:cNvSpPr>
          <p:nvPr>
            <p:ph type="body" sz="half" idx="1"/>
          </p:nvPr>
        </p:nvSpPr>
        <p:spPr>
          <a:xfrm>
            <a:off x="609600" y="990600"/>
            <a:ext cx="7848600" cy="1752600"/>
          </a:xfrm>
        </p:spPr>
        <p:txBody>
          <a:bodyPr/>
          <a:lstStyle/>
          <a:p>
            <a:pPr marL="0" indent="0" algn="ctr">
              <a:lnSpc>
                <a:spcPct val="90000"/>
              </a:lnSpc>
              <a:buFont typeface="Wingdings" pitchFamily="2" charset="2"/>
              <a:buNone/>
            </a:pPr>
            <a:r>
              <a:rPr lang="en-US" sz="2800" b="1" u="sng" dirty="0">
                <a:latin typeface="Palatino Linotype" pitchFamily="18" charset="0"/>
              </a:rPr>
              <a:t>Synapse:</a:t>
            </a:r>
            <a:r>
              <a:rPr lang="en-US" sz="2800" dirty="0">
                <a:solidFill>
                  <a:srgbClr val="0000FF"/>
                </a:solidFill>
                <a:latin typeface="Palatino Linotype" pitchFamily="18" charset="0"/>
              </a:rPr>
              <a:t> </a:t>
            </a:r>
            <a:r>
              <a:rPr lang="en-US" sz="2800" dirty="0">
                <a:latin typeface="Palatino Linotype" pitchFamily="18" charset="0"/>
              </a:rPr>
              <a:t>a</a:t>
            </a:r>
            <a:r>
              <a:rPr lang="en-US" sz="2800" dirty="0">
                <a:solidFill>
                  <a:srgbClr val="6600CC"/>
                </a:solidFill>
                <a:latin typeface="Palatino Linotype" pitchFamily="18" charset="0"/>
              </a:rPr>
              <a:t> </a:t>
            </a:r>
            <a:r>
              <a:rPr lang="en-US" sz="2800" dirty="0">
                <a:latin typeface="Palatino Linotype" pitchFamily="18" charset="0"/>
              </a:rPr>
              <a:t>junction between the axon tip of the sending neuron and the dendrite or cell body of the receiving neuron. This tiny gap is called the </a:t>
            </a:r>
            <a:r>
              <a:rPr lang="en-US" sz="2800" i="1" dirty="0">
                <a:latin typeface="Palatino Linotype" pitchFamily="18" charset="0"/>
              </a:rPr>
              <a:t>synaptic gap</a:t>
            </a:r>
            <a:r>
              <a:rPr lang="en-US" sz="2800" dirty="0">
                <a:latin typeface="Palatino Linotype" pitchFamily="18" charset="0"/>
              </a:rPr>
              <a:t> or </a:t>
            </a:r>
            <a:r>
              <a:rPr lang="en-US" sz="2800" i="1" dirty="0">
                <a:latin typeface="Palatino Linotype" pitchFamily="18" charset="0"/>
              </a:rPr>
              <a:t>cleft.</a:t>
            </a:r>
            <a:endParaRPr lang="en-US" sz="2800" dirty="0">
              <a:latin typeface="Palatino Linotype" pitchFamily="18" charset="0"/>
            </a:endParaRPr>
          </a:p>
        </p:txBody>
      </p:sp>
      <p:pic>
        <p:nvPicPr>
          <p:cNvPr id="28676" name="Picture 4" descr="figure-03-03-1"/>
          <p:cNvPicPr>
            <a:picLocks noGrp="1" noChangeAspect="1" noChangeArrowheads="1"/>
          </p:cNvPicPr>
          <p:nvPr>
            <p:ph sz="quarter" idx="2"/>
          </p:nvPr>
        </p:nvPicPr>
        <p:blipFill>
          <a:blip r:embed="rId3" cstate="print"/>
          <a:srcRect/>
          <a:stretch>
            <a:fillRect/>
          </a:stretch>
        </p:blipFill>
        <p:spPr>
          <a:xfrm>
            <a:off x="228600" y="2819400"/>
            <a:ext cx="5257800" cy="3429000"/>
          </a:xfrm>
          <a:noFill/>
          <a:ln/>
        </p:spPr>
      </p:pic>
      <p:pic>
        <p:nvPicPr>
          <p:cNvPr id="28677" name="Picture 5" descr="figure-03-05-1"/>
          <p:cNvPicPr>
            <a:picLocks noGrp="1" noChangeAspect="1" noChangeArrowheads="1"/>
          </p:cNvPicPr>
          <p:nvPr>
            <p:ph sz="quarter" idx="3"/>
          </p:nvPr>
        </p:nvPicPr>
        <p:blipFill>
          <a:blip r:embed="rId4" cstate="print"/>
          <a:srcRect/>
          <a:stretch>
            <a:fillRect/>
          </a:stretch>
        </p:blipFill>
        <p:spPr>
          <a:xfrm>
            <a:off x="5257800" y="2819400"/>
            <a:ext cx="3886200" cy="3505200"/>
          </a:xfrm>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a:latin typeface="Palatino Linotype" pitchFamily="18" charset="0"/>
              </a:rPr>
              <a:t>Neurotransmitters</a:t>
            </a:r>
          </a:p>
        </p:txBody>
      </p:sp>
      <p:pic>
        <p:nvPicPr>
          <p:cNvPr id="30723" name="Picture 3" descr="12673_MyersPsy8e_Table_2"/>
          <p:cNvPicPr>
            <a:picLocks noChangeAspect="1" noChangeArrowheads="1"/>
          </p:cNvPicPr>
          <p:nvPr/>
        </p:nvPicPr>
        <p:blipFill>
          <a:blip r:embed="rId2" cstate="print"/>
          <a:srcRect/>
          <a:stretch>
            <a:fillRect/>
          </a:stretch>
        </p:blipFill>
        <p:spPr bwMode="auto">
          <a:xfrm>
            <a:off x="636588" y="1219200"/>
            <a:ext cx="7869237" cy="51054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en-US" smtClean="0">
                <a:latin typeface="Comic Sans MS" pitchFamily="66" charset="0"/>
              </a:rPr>
              <a:t>Peripheral Nervous System</a:t>
            </a:r>
          </a:p>
        </p:txBody>
      </p:sp>
      <p:pic>
        <p:nvPicPr>
          <p:cNvPr id="5" name="Content Placeholder 4" descr="headless_horseman_swing_sword_hg_clr.gif"/>
          <p:cNvPicPr>
            <a:picLocks noGrp="1" noChangeAspect="1"/>
          </p:cNvPicPr>
          <p:nvPr>
            <p:ph sz="half" idx="1"/>
          </p:nvPr>
        </p:nvPicPr>
        <p:blipFill>
          <a:blip r:embed="rId2" cstate="print"/>
          <a:srcRect/>
          <a:stretch>
            <a:fillRect/>
          </a:stretch>
        </p:blipFill>
        <p:spPr>
          <a:xfrm>
            <a:off x="762000" y="381000"/>
            <a:ext cx="2971800" cy="3714750"/>
          </a:xfrm>
        </p:spPr>
      </p:pic>
      <p:sp>
        <p:nvSpPr>
          <p:cNvPr id="4" name="Content Placeholder 3"/>
          <p:cNvSpPr>
            <a:spLocks noGrp="1"/>
          </p:cNvSpPr>
          <p:nvPr>
            <p:ph sz="half" idx="2"/>
          </p:nvPr>
        </p:nvSpPr>
        <p:spPr>
          <a:xfrm>
            <a:off x="4267200" y="1600201"/>
            <a:ext cx="3886200" cy="4495800"/>
          </a:xfrm>
        </p:spPr>
        <p:txBody>
          <a:bodyPr/>
          <a:lstStyle/>
          <a:p>
            <a:pPr eaLnBrk="1" hangingPunct="1"/>
            <a:r>
              <a:rPr lang="en-US" dirty="0" smtClean="0">
                <a:latin typeface="Comic Sans MS" pitchFamily="66" charset="0"/>
              </a:rPr>
              <a:t>All nerves that are not encased in bone.</a:t>
            </a:r>
          </a:p>
          <a:p>
            <a:pPr eaLnBrk="1" hangingPunct="1"/>
            <a:r>
              <a:rPr lang="en-US" dirty="0" smtClean="0">
                <a:latin typeface="Comic Sans MS" pitchFamily="66" charset="0"/>
              </a:rPr>
              <a:t>Everything but the brain and spinal cord.</a:t>
            </a:r>
          </a:p>
          <a:p>
            <a:pPr eaLnBrk="1" hangingPunct="1"/>
            <a:r>
              <a:rPr lang="en-US" dirty="0" smtClean="0">
                <a:latin typeface="Comic Sans MS" pitchFamily="66" charset="0"/>
              </a:rPr>
              <a:t>Is divided into two categories….</a:t>
            </a:r>
            <a:r>
              <a:rPr lang="en-US" b="1" dirty="0" smtClean="0">
                <a:latin typeface="Comic Sans MS" pitchFamily="66" charset="0"/>
              </a:rPr>
              <a:t>somatic</a:t>
            </a:r>
            <a:r>
              <a:rPr lang="en-US" dirty="0" smtClean="0">
                <a:latin typeface="Comic Sans MS" pitchFamily="66" charset="0"/>
              </a:rPr>
              <a:t> </a:t>
            </a:r>
            <a:r>
              <a:rPr lang="en-US" dirty="0" smtClean="0">
                <a:latin typeface="Comic Sans MS" pitchFamily="66" charset="0"/>
              </a:rPr>
              <a:t>and </a:t>
            </a:r>
            <a:r>
              <a:rPr lang="en-US" b="1" dirty="0" smtClean="0">
                <a:latin typeface="Comic Sans MS" pitchFamily="66" charset="0"/>
              </a:rPr>
              <a:t>autonomic</a:t>
            </a:r>
            <a:r>
              <a:rPr lang="en-US" dirty="0" smtClean="0">
                <a:latin typeface="Comic Sans MS" pitchFamily="66" charset="0"/>
              </a:rPr>
              <a:t>.</a:t>
            </a:r>
          </a:p>
        </p:txBody>
      </p:sp>
      <p:pic>
        <p:nvPicPr>
          <p:cNvPr id="6" name="Picture 5" descr="MC-cattails_2005_mayjun_neuropathy_TC_1.jpg"/>
          <p:cNvPicPr>
            <a:picLocks noChangeAspect="1"/>
          </p:cNvPicPr>
          <p:nvPr/>
        </p:nvPicPr>
        <p:blipFill>
          <a:blip r:embed="rId3" cstate="print"/>
          <a:srcRect/>
          <a:stretch>
            <a:fillRect/>
          </a:stretch>
        </p:blipFill>
        <p:spPr bwMode="auto">
          <a:xfrm>
            <a:off x="1066800" y="4038600"/>
            <a:ext cx="1831975" cy="250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figure-03-06-1"/>
          <p:cNvPicPr>
            <a:picLocks noChangeAspect="1" noChangeArrowheads="1"/>
          </p:cNvPicPr>
          <p:nvPr/>
        </p:nvPicPr>
        <p:blipFill>
          <a:blip r:embed="rId3" cstate="print"/>
          <a:srcRect/>
          <a:stretch>
            <a:fillRect/>
          </a:stretch>
        </p:blipFill>
        <p:spPr bwMode="auto">
          <a:xfrm>
            <a:off x="3276600" y="2771775"/>
            <a:ext cx="5867400" cy="4086225"/>
          </a:xfrm>
          <a:prstGeom prst="rect">
            <a:avLst/>
          </a:prstGeom>
          <a:noFill/>
        </p:spPr>
      </p:pic>
      <p:sp>
        <p:nvSpPr>
          <p:cNvPr id="46082" name="Rectangle 2"/>
          <p:cNvSpPr>
            <a:spLocks noGrp="1" noChangeArrowheads="1"/>
          </p:cNvSpPr>
          <p:nvPr>
            <p:ph type="title"/>
          </p:nvPr>
        </p:nvSpPr>
        <p:spPr>
          <a:xfrm>
            <a:off x="457200" y="277813"/>
            <a:ext cx="8229600" cy="792162"/>
          </a:xfrm>
        </p:spPr>
        <p:txBody>
          <a:bodyPr/>
          <a:lstStyle/>
          <a:p>
            <a:r>
              <a:rPr lang="en-US" sz="4000">
                <a:solidFill>
                  <a:schemeClr val="tx1"/>
                </a:solidFill>
                <a:latin typeface="Palatino Linotype" pitchFamily="18" charset="0"/>
              </a:rPr>
              <a:t>Peripheral Nervous System</a:t>
            </a:r>
          </a:p>
        </p:txBody>
      </p:sp>
      <p:sp>
        <p:nvSpPr>
          <p:cNvPr id="46083" name="Rectangle 3"/>
          <p:cNvSpPr>
            <a:spLocks noGrp="1" noChangeArrowheads="1"/>
          </p:cNvSpPr>
          <p:nvPr>
            <p:ph type="body" idx="1"/>
          </p:nvPr>
        </p:nvSpPr>
        <p:spPr>
          <a:xfrm>
            <a:off x="442913" y="1143000"/>
            <a:ext cx="8243887" cy="2895600"/>
          </a:xfrm>
        </p:spPr>
        <p:txBody>
          <a:bodyPr/>
          <a:lstStyle/>
          <a:p>
            <a:pPr marL="0" indent="0">
              <a:buFont typeface="Wingdings" pitchFamily="2" charset="2"/>
              <a:buNone/>
            </a:pPr>
            <a:r>
              <a:rPr lang="en-US" sz="2800" b="1" u="sng" dirty="0">
                <a:latin typeface="Palatino Linotype" pitchFamily="18" charset="0"/>
              </a:rPr>
              <a:t>Somatic Nervous System: </a:t>
            </a:r>
            <a:r>
              <a:rPr lang="en-US" sz="2800" dirty="0">
                <a:latin typeface="Palatino Linotype" pitchFamily="18" charset="0"/>
              </a:rPr>
              <a:t>The division of the peripheral nervous system that controls the body’s skeletal muscles.</a:t>
            </a:r>
          </a:p>
          <a:p>
            <a:pPr marL="0" indent="0">
              <a:buFont typeface="Wingdings" pitchFamily="2" charset="2"/>
              <a:buNone/>
            </a:pPr>
            <a:endParaRPr lang="en-US" sz="2800" dirty="0">
              <a:latin typeface="Palatino Linotype" pitchFamily="18" charset="0"/>
            </a:endParaRPr>
          </a:p>
        </p:txBody>
      </p:sp>
      <p:pic>
        <p:nvPicPr>
          <p:cNvPr id="46084" name="Picture 4" descr="figure-03-06-1"/>
          <p:cNvPicPr>
            <a:picLocks noChangeAspect="1" noChangeArrowheads="1"/>
          </p:cNvPicPr>
          <p:nvPr/>
        </p:nvPicPr>
        <p:blipFill>
          <a:blip r:embed="rId3" cstate="print"/>
          <a:srcRect t="27864" r="20627" b="28154"/>
          <a:stretch>
            <a:fillRect/>
          </a:stretch>
        </p:blipFill>
        <p:spPr bwMode="auto">
          <a:xfrm>
            <a:off x="1676400" y="7620000"/>
            <a:ext cx="6019800" cy="2324100"/>
          </a:xfrm>
          <a:prstGeom prst="rect">
            <a:avLst/>
          </a:prstGeom>
          <a:noFill/>
        </p:spPr>
      </p:pic>
      <p:sp>
        <p:nvSpPr>
          <p:cNvPr id="46087" name="Rectangle 7"/>
          <p:cNvSpPr>
            <a:spLocks noChangeArrowheads="1"/>
          </p:cNvSpPr>
          <p:nvPr/>
        </p:nvSpPr>
        <p:spPr bwMode="auto">
          <a:xfrm>
            <a:off x="3429000" y="5029200"/>
            <a:ext cx="2057400" cy="685800"/>
          </a:xfrm>
          <a:prstGeom prst="rect">
            <a:avLst/>
          </a:prstGeom>
          <a:noFill/>
          <a:ln w="38100">
            <a:solidFill>
              <a:srgbClr val="FF0000"/>
            </a:solidFill>
            <a:miter lim="800000"/>
            <a:headEnd/>
            <a:tailEnd/>
          </a:ln>
          <a:effectLst/>
        </p:spPr>
        <p:txBody>
          <a:bodyPr wrap="none" anchor="ctr"/>
          <a:lstStyle/>
          <a:p>
            <a:endParaRPr lang="en-US"/>
          </a:p>
        </p:txBody>
      </p:sp>
      <p:sp>
        <p:nvSpPr>
          <p:cNvPr id="46088" name="Rectangle 8"/>
          <p:cNvSpPr>
            <a:spLocks noChangeArrowheads="1"/>
          </p:cNvSpPr>
          <p:nvPr/>
        </p:nvSpPr>
        <p:spPr bwMode="auto">
          <a:xfrm>
            <a:off x="5715000" y="5029200"/>
            <a:ext cx="2057400" cy="685800"/>
          </a:xfrm>
          <a:prstGeom prst="rect">
            <a:avLst/>
          </a:prstGeom>
          <a:noFill/>
          <a:ln w="38100">
            <a:solidFill>
              <a:srgbClr val="FF0000"/>
            </a:solidFill>
            <a:miter lim="800000"/>
            <a:headEnd/>
            <a:tailEnd/>
          </a:ln>
          <a:effectLst/>
        </p:spPr>
        <p:txBody>
          <a:bodyPr wrap="none" anchor="ctr"/>
          <a:lstStyle/>
          <a:p>
            <a:endParaRPr lang="en-US"/>
          </a:p>
        </p:txBody>
      </p:sp>
      <p:sp>
        <p:nvSpPr>
          <p:cNvPr id="46089" name="Rectangle 9"/>
          <p:cNvSpPr>
            <a:spLocks noChangeArrowheads="1"/>
          </p:cNvSpPr>
          <p:nvPr/>
        </p:nvSpPr>
        <p:spPr bwMode="auto">
          <a:xfrm>
            <a:off x="457200" y="2743200"/>
            <a:ext cx="2438400" cy="3508375"/>
          </a:xfrm>
          <a:prstGeom prst="rect">
            <a:avLst/>
          </a:prstGeom>
          <a:noFill/>
          <a:ln w="9525">
            <a:noFill/>
            <a:miter lim="800000"/>
            <a:headEnd/>
            <a:tailEnd/>
          </a:ln>
          <a:effectLst/>
        </p:spPr>
        <p:txBody>
          <a:bodyPr>
            <a:spAutoFit/>
          </a:bodyPr>
          <a:lstStyle/>
          <a:p>
            <a:pPr eaLnBrk="1" hangingPunct="1">
              <a:spcBef>
                <a:spcPct val="20000"/>
              </a:spcBef>
              <a:buFont typeface="Wingdings" pitchFamily="2" charset="2"/>
              <a:buNone/>
            </a:pPr>
            <a:r>
              <a:rPr lang="en-US" sz="2800" b="1" u="sng" dirty="0">
                <a:latin typeface="Palatino Linotype" pitchFamily="18" charset="0"/>
              </a:rPr>
              <a:t>Autonomic Nervous System: </a:t>
            </a:r>
            <a:r>
              <a:rPr lang="en-US" sz="2800" dirty="0">
                <a:latin typeface="Palatino Linotype" pitchFamily="18" charset="0"/>
              </a:rPr>
              <a:t>Part of the PNS that controls the glands and internal organs.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r>
              <a:rPr lang="en-US" smtClean="0">
                <a:latin typeface="Comic Sans MS" pitchFamily="66" charset="0"/>
              </a:rPr>
              <a:t>Autonomic Nervous System</a:t>
            </a:r>
          </a:p>
        </p:txBody>
      </p:sp>
      <p:pic>
        <p:nvPicPr>
          <p:cNvPr id="5" name="Content Placeholder 4" descr="stomach_rumbling_hg_clr.gif"/>
          <p:cNvPicPr>
            <a:picLocks noGrp="1" noChangeAspect="1"/>
          </p:cNvPicPr>
          <p:nvPr>
            <p:ph sz="half" idx="1"/>
          </p:nvPr>
        </p:nvPicPr>
        <p:blipFill>
          <a:blip r:embed="rId2" cstate="print"/>
          <a:srcRect/>
          <a:stretch>
            <a:fillRect/>
          </a:stretch>
        </p:blipFill>
        <p:spPr>
          <a:xfrm>
            <a:off x="609600" y="838200"/>
            <a:ext cx="3333750" cy="3333750"/>
          </a:xfrm>
        </p:spPr>
      </p:pic>
      <p:sp>
        <p:nvSpPr>
          <p:cNvPr id="4" name="Content Placeholder 3"/>
          <p:cNvSpPr>
            <a:spLocks noGrp="1"/>
          </p:cNvSpPr>
          <p:nvPr>
            <p:ph sz="half" idx="2"/>
          </p:nvPr>
        </p:nvSpPr>
        <p:spPr/>
        <p:txBody>
          <a:bodyPr/>
          <a:lstStyle/>
          <a:p>
            <a:pPr eaLnBrk="1" hangingPunct="1"/>
            <a:r>
              <a:rPr lang="en-US" smtClean="0">
                <a:latin typeface="Comic Sans MS" pitchFamily="66" charset="0"/>
              </a:rPr>
              <a:t>Controls the automatic functions of the body.</a:t>
            </a:r>
          </a:p>
          <a:p>
            <a:pPr eaLnBrk="1" hangingPunct="1"/>
            <a:r>
              <a:rPr lang="en-US" smtClean="0">
                <a:latin typeface="Comic Sans MS" pitchFamily="66" charset="0"/>
              </a:rPr>
              <a:t>Divided into two categories…the </a:t>
            </a:r>
            <a:r>
              <a:rPr lang="en-US" b="1" smtClean="0">
                <a:latin typeface="Comic Sans MS" pitchFamily="66" charset="0"/>
              </a:rPr>
              <a:t>sympathetic</a:t>
            </a:r>
            <a:r>
              <a:rPr lang="en-US" smtClean="0">
                <a:latin typeface="Comic Sans MS" pitchFamily="66" charset="0"/>
              </a:rPr>
              <a:t> and the </a:t>
            </a:r>
            <a:r>
              <a:rPr lang="en-US" b="1" smtClean="0">
                <a:latin typeface="Comic Sans MS" pitchFamily="66" charset="0"/>
              </a:rPr>
              <a:t>parasympathetic</a:t>
            </a:r>
          </a:p>
        </p:txBody>
      </p:sp>
      <p:pic>
        <p:nvPicPr>
          <p:cNvPr id="6" name="Picture 5" descr="dog_dakota_housebroken_toilet_hg_clr.gif"/>
          <p:cNvPicPr>
            <a:picLocks noChangeAspect="1"/>
          </p:cNvPicPr>
          <p:nvPr/>
        </p:nvPicPr>
        <p:blipFill>
          <a:blip r:embed="rId3" cstate="print"/>
          <a:srcRect/>
          <a:stretch>
            <a:fillRect/>
          </a:stretch>
        </p:blipFill>
        <p:spPr bwMode="auto">
          <a:xfrm>
            <a:off x="2286000" y="3200400"/>
            <a:ext cx="2971800" cy="346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7813"/>
            <a:ext cx="8229600" cy="868362"/>
          </a:xfrm>
        </p:spPr>
        <p:txBody>
          <a:bodyPr/>
          <a:lstStyle/>
          <a:p>
            <a:r>
              <a:rPr lang="en-US" sz="3600">
                <a:solidFill>
                  <a:schemeClr val="tx1"/>
                </a:solidFill>
                <a:latin typeface="Palatino Linotype" pitchFamily="18" charset="0"/>
              </a:rPr>
              <a:t>Autonomic Nervous System (ANS)</a:t>
            </a:r>
          </a:p>
        </p:txBody>
      </p:sp>
      <p:sp>
        <p:nvSpPr>
          <p:cNvPr id="48131" name="Rectangle 3"/>
          <p:cNvSpPr>
            <a:spLocks noGrp="1" noChangeArrowheads="1"/>
          </p:cNvSpPr>
          <p:nvPr>
            <p:ph type="body" idx="1"/>
          </p:nvPr>
        </p:nvSpPr>
        <p:spPr>
          <a:xfrm>
            <a:off x="457200" y="1143000"/>
            <a:ext cx="8229600" cy="1524000"/>
          </a:xfrm>
        </p:spPr>
        <p:txBody>
          <a:bodyPr/>
          <a:lstStyle/>
          <a:p>
            <a:pPr marL="0" indent="0">
              <a:buFont typeface="Wingdings" pitchFamily="2" charset="2"/>
              <a:buNone/>
            </a:pPr>
            <a:r>
              <a:rPr lang="en-US" sz="2800" b="1" u="sng" dirty="0">
                <a:latin typeface="Palatino Linotype" pitchFamily="18" charset="0"/>
              </a:rPr>
              <a:t>Sympathetic Nervous System: </a:t>
            </a:r>
            <a:r>
              <a:rPr lang="en-US" sz="2800" dirty="0">
                <a:latin typeface="Palatino Linotype" pitchFamily="18" charset="0"/>
              </a:rPr>
              <a:t>arouses the body, mobilizing its energy in stressful situations, “fight or flight”</a:t>
            </a:r>
          </a:p>
          <a:p>
            <a:pPr marL="0" indent="0">
              <a:buFont typeface="Wingdings" pitchFamily="2" charset="2"/>
              <a:buNone/>
            </a:pPr>
            <a:endParaRPr lang="en-US" sz="2800" dirty="0">
              <a:solidFill>
                <a:srgbClr val="0000FF"/>
              </a:solidFill>
              <a:latin typeface="Palatino Linotype" pitchFamily="18" charset="0"/>
            </a:endParaRPr>
          </a:p>
        </p:txBody>
      </p:sp>
      <p:pic>
        <p:nvPicPr>
          <p:cNvPr id="48132" name="Picture 4" descr="figure-03-06-1"/>
          <p:cNvPicPr>
            <a:picLocks noChangeAspect="1" noChangeArrowheads="1"/>
          </p:cNvPicPr>
          <p:nvPr/>
        </p:nvPicPr>
        <p:blipFill>
          <a:blip r:embed="rId2" cstate="print"/>
          <a:srcRect t="53426" r="61411" b="28209"/>
          <a:stretch>
            <a:fillRect/>
          </a:stretch>
        </p:blipFill>
        <p:spPr bwMode="auto">
          <a:xfrm>
            <a:off x="1905000" y="7162800"/>
            <a:ext cx="2528888" cy="838200"/>
          </a:xfrm>
          <a:prstGeom prst="rect">
            <a:avLst/>
          </a:prstGeom>
          <a:noFill/>
        </p:spPr>
      </p:pic>
      <p:pic>
        <p:nvPicPr>
          <p:cNvPr id="48133" name="Picture 5" descr="figure-03-06-1"/>
          <p:cNvPicPr>
            <a:picLocks noChangeAspect="1" noChangeArrowheads="1"/>
          </p:cNvPicPr>
          <p:nvPr/>
        </p:nvPicPr>
        <p:blipFill>
          <a:blip r:embed="rId2" cstate="print"/>
          <a:srcRect t="76627" r="20712"/>
          <a:stretch>
            <a:fillRect/>
          </a:stretch>
        </p:blipFill>
        <p:spPr bwMode="auto">
          <a:xfrm>
            <a:off x="990600" y="7543800"/>
            <a:ext cx="5195888" cy="1066800"/>
          </a:xfrm>
          <a:prstGeom prst="rect">
            <a:avLst/>
          </a:prstGeom>
          <a:noFill/>
        </p:spPr>
      </p:pic>
      <p:sp>
        <p:nvSpPr>
          <p:cNvPr id="48134" name="Line 6"/>
          <p:cNvSpPr>
            <a:spLocks noChangeShapeType="1"/>
          </p:cNvSpPr>
          <p:nvPr/>
        </p:nvSpPr>
        <p:spPr bwMode="auto">
          <a:xfrm>
            <a:off x="3352800" y="7620000"/>
            <a:ext cx="0" cy="304800"/>
          </a:xfrm>
          <a:prstGeom prst="line">
            <a:avLst/>
          </a:prstGeom>
          <a:noFill/>
          <a:ln w="28575">
            <a:solidFill>
              <a:srgbClr val="008000"/>
            </a:solidFill>
            <a:round/>
            <a:headEnd/>
            <a:tailEnd/>
          </a:ln>
          <a:effectLst/>
        </p:spPr>
        <p:txBody>
          <a:bodyPr/>
          <a:lstStyle/>
          <a:p>
            <a:endParaRPr lang="en-US"/>
          </a:p>
        </p:txBody>
      </p:sp>
      <p:pic>
        <p:nvPicPr>
          <p:cNvPr id="48135" name="Picture 7" descr="figure-03-06-1"/>
          <p:cNvPicPr>
            <a:picLocks noChangeAspect="1" noChangeArrowheads="1"/>
          </p:cNvPicPr>
          <p:nvPr/>
        </p:nvPicPr>
        <p:blipFill>
          <a:blip r:embed="rId2" cstate="print"/>
          <a:srcRect/>
          <a:stretch>
            <a:fillRect/>
          </a:stretch>
        </p:blipFill>
        <p:spPr bwMode="auto">
          <a:xfrm>
            <a:off x="3276600" y="2286000"/>
            <a:ext cx="5867400" cy="4086225"/>
          </a:xfrm>
          <a:prstGeom prst="rect">
            <a:avLst/>
          </a:prstGeom>
          <a:noFill/>
        </p:spPr>
      </p:pic>
      <p:sp>
        <p:nvSpPr>
          <p:cNvPr id="48136" name="Rectangle 8"/>
          <p:cNvSpPr>
            <a:spLocks noChangeArrowheads="1"/>
          </p:cNvSpPr>
          <p:nvPr/>
        </p:nvSpPr>
        <p:spPr bwMode="auto">
          <a:xfrm>
            <a:off x="381000" y="2819400"/>
            <a:ext cx="2895600" cy="2806922"/>
          </a:xfrm>
          <a:prstGeom prst="rect">
            <a:avLst/>
          </a:prstGeom>
          <a:noFill/>
          <a:ln w="9525">
            <a:noFill/>
            <a:miter lim="800000"/>
            <a:headEnd/>
            <a:tailEnd/>
          </a:ln>
          <a:effectLst/>
        </p:spPr>
        <p:txBody>
          <a:bodyPr>
            <a:spAutoFit/>
          </a:bodyPr>
          <a:lstStyle/>
          <a:p>
            <a:pPr eaLnBrk="1" hangingPunct="1">
              <a:lnSpc>
                <a:spcPct val="90000"/>
              </a:lnSpc>
              <a:spcBef>
                <a:spcPct val="20000"/>
              </a:spcBef>
              <a:buFont typeface="Wingdings" pitchFamily="2" charset="2"/>
              <a:buNone/>
            </a:pPr>
            <a:r>
              <a:rPr lang="en-US" sz="2800" b="1" u="sng" dirty="0">
                <a:latin typeface="Palatino Linotype" pitchFamily="18" charset="0"/>
              </a:rPr>
              <a:t>Parasympathetic Nervous System: </a:t>
            </a:r>
            <a:r>
              <a:rPr lang="en-US" sz="2800" dirty="0">
                <a:latin typeface="Palatino Linotype" pitchFamily="18" charset="0"/>
              </a:rPr>
              <a:t>calms the body, conserving its energy, rest &amp; digestion.</a:t>
            </a:r>
          </a:p>
        </p:txBody>
      </p:sp>
      <p:sp>
        <p:nvSpPr>
          <p:cNvPr id="48137" name="Rectangle 9"/>
          <p:cNvSpPr>
            <a:spLocks noChangeArrowheads="1"/>
          </p:cNvSpPr>
          <p:nvPr/>
        </p:nvSpPr>
        <p:spPr bwMode="auto">
          <a:xfrm>
            <a:off x="3733800" y="5638800"/>
            <a:ext cx="2133600" cy="685800"/>
          </a:xfrm>
          <a:prstGeom prst="rect">
            <a:avLst/>
          </a:prstGeom>
          <a:noFill/>
          <a:ln w="38100">
            <a:solidFill>
              <a:srgbClr val="FF0000"/>
            </a:solidFill>
            <a:miter lim="800000"/>
            <a:headEnd/>
            <a:tailEnd/>
          </a:ln>
          <a:effectLst/>
        </p:spPr>
        <p:txBody>
          <a:bodyPr wrap="none" anchor="ctr"/>
          <a:lstStyle/>
          <a:p>
            <a:endParaRPr lang="en-US"/>
          </a:p>
        </p:txBody>
      </p:sp>
      <p:sp>
        <p:nvSpPr>
          <p:cNvPr id="48138" name="Rectangle 10"/>
          <p:cNvSpPr>
            <a:spLocks noChangeArrowheads="1"/>
          </p:cNvSpPr>
          <p:nvPr/>
        </p:nvSpPr>
        <p:spPr bwMode="auto">
          <a:xfrm>
            <a:off x="6096000" y="5638800"/>
            <a:ext cx="2133600" cy="685800"/>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smtClean="0">
                <a:latin typeface="Comic Sans MS" pitchFamily="66" charset="0"/>
              </a:rPr>
              <a:t>Sympathetic Nervous System</a:t>
            </a:r>
          </a:p>
        </p:txBody>
      </p:sp>
      <p:sp>
        <p:nvSpPr>
          <p:cNvPr id="3" name="Content Placeholder 2"/>
          <p:cNvSpPr>
            <a:spLocks noGrp="1"/>
          </p:cNvSpPr>
          <p:nvPr>
            <p:ph sz="half" idx="1"/>
          </p:nvPr>
        </p:nvSpPr>
        <p:spPr>
          <a:xfrm>
            <a:off x="304800" y="1600200"/>
            <a:ext cx="4191000" cy="4525963"/>
          </a:xfrm>
        </p:spPr>
        <p:txBody>
          <a:bodyPr/>
          <a:lstStyle/>
          <a:p>
            <a:pPr eaLnBrk="1" hangingPunct="1"/>
            <a:r>
              <a:rPr lang="en-US" smtClean="0">
                <a:latin typeface="Comic Sans MS" pitchFamily="66" charset="0"/>
              </a:rPr>
              <a:t>Fight or Flight Response.</a:t>
            </a:r>
          </a:p>
          <a:p>
            <a:pPr eaLnBrk="1" hangingPunct="1"/>
            <a:r>
              <a:rPr lang="en-US" smtClean="0">
                <a:latin typeface="Comic Sans MS" pitchFamily="66" charset="0"/>
              </a:rPr>
              <a:t>Automatically accelerates heart rate, breathing, dilates pupils, slows down digestion.</a:t>
            </a:r>
          </a:p>
        </p:txBody>
      </p:sp>
      <p:pic>
        <p:nvPicPr>
          <p:cNvPr id="5" name="Content Placeholder 4" descr="billy_bully_ready_for_a_fight_hg_clr.gif"/>
          <p:cNvPicPr>
            <a:picLocks noGrp="1" noChangeAspect="1"/>
          </p:cNvPicPr>
          <p:nvPr>
            <p:ph sz="half" idx="2"/>
          </p:nvPr>
        </p:nvPicPr>
        <p:blipFill>
          <a:blip r:embed="rId2" cstate="print"/>
          <a:srcRect/>
          <a:stretch>
            <a:fillRect/>
          </a:stretch>
        </p:blipFill>
        <p:spPr>
          <a:xfrm>
            <a:off x="3886200" y="1295400"/>
            <a:ext cx="2505075" cy="3333750"/>
          </a:xfrm>
        </p:spPr>
      </p:pic>
      <p:pic>
        <p:nvPicPr>
          <p:cNvPr id="6" name="Picture 5" descr="boy_scout_running_from_bear_hg_clr.gif"/>
          <p:cNvPicPr>
            <a:picLocks noChangeAspect="1"/>
          </p:cNvPicPr>
          <p:nvPr/>
        </p:nvPicPr>
        <p:blipFill>
          <a:blip r:embed="rId3" cstate="print"/>
          <a:srcRect/>
          <a:stretch>
            <a:fillRect/>
          </a:stretch>
        </p:blipFill>
        <p:spPr bwMode="auto">
          <a:xfrm>
            <a:off x="6629400" y="3524250"/>
            <a:ext cx="2819400"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74638"/>
            <a:ext cx="9144000" cy="1143000"/>
          </a:xfrm>
        </p:spPr>
        <p:txBody>
          <a:bodyPr>
            <a:normAutofit fontScale="90000"/>
          </a:bodyPr>
          <a:lstStyle/>
          <a:p>
            <a:pPr eaLnBrk="1" hangingPunct="1"/>
            <a:r>
              <a:rPr lang="en-US" smtClean="0">
                <a:latin typeface="Comic Sans MS" pitchFamily="66" charset="0"/>
              </a:rPr>
              <a:t>Parasympathetic Nervous System</a:t>
            </a:r>
          </a:p>
        </p:txBody>
      </p:sp>
      <p:pic>
        <p:nvPicPr>
          <p:cNvPr id="5" name="Content Placeholder 4" descr="brooke_lounging_hg_clr.gif"/>
          <p:cNvPicPr>
            <a:picLocks noGrp="1" noChangeAspect="1"/>
          </p:cNvPicPr>
          <p:nvPr>
            <p:ph sz="half" idx="1"/>
          </p:nvPr>
        </p:nvPicPr>
        <p:blipFill>
          <a:blip r:embed="rId2" cstate="print"/>
          <a:srcRect/>
          <a:stretch>
            <a:fillRect/>
          </a:stretch>
        </p:blipFill>
        <p:spPr>
          <a:xfrm>
            <a:off x="762000" y="1600200"/>
            <a:ext cx="3333750" cy="2190750"/>
          </a:xfrm>
        </p:spPr>
      </p:pic>
      <p:sp>
        <p:nvSpPr>
          <p:cNvPr id="4" name="Content Placeholder 3"/>
          <p:cNvSpPr>
            <a:spLocks noGrp="1"/>
          </p:cNvSpPr>
          <p:nvPr>
            <p:ph sz="half" idx="2"/>
          </p:nvPr>
        </p:nvSpPr>
        <p:spPr/>
        <p:txBody>
          <a:bodyPr/>
          <a:lstStyle/>
          <a:p>
            <a:pPr eaLnBrk="1" hangingPunct="1"/>
            <a:r>
              <a:rPr lang="en-US" smtClean="0">
                <a:latin typeface="Comic Sans MS" pitchFamily="66" charset="0"/>
              </a:rPr>
              <a:t>Automatically slows the body down after a stressful event.</a:t>
            </a:r>
          </a:p>
          <a:p>
            <a:pPr eaLnBrk="1" hangingPunct="1"/>
            <a:r>
              <a:rPr lang="en-US" smtClean="0">
                <a:latin typeface="Comic Sans MS" pitchFamily="66" charset="0"/>
              </a:rPr>
              <a:t>Heart rate and breathing slow down, pupils constrict and digestion speeds up.</a:t>
            </a:r>
          </a:p>
        </p:txBody>
      </p:sp>
      <p:pic>
        <p:nvPicPr>
          <p:cNvPr id="6" name="Picture 5" descr="stomach_exercising_hg_clr.gif"/>
          <p:cNvPicPr>
            <a:picLocks noChangeAspect="1"/>
          </p:cNvPicPr>
          <p:nvPr/>
        </p:nvPicPr>
        <p:blipFill>
          <a:blip r:embed="rId3" cstate="print"/>
          <a:srcRect/>
          <a:stretch>
            <a:fillRect/>
          </a:stretch>
        </p:blipFill>
        <p:spPr bwMode="auto">
          <a:xfrm>
            <a:off x="685800" y="3200400"/>
            <a:ext cx="3333750"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a:solidFill>
                  <a:schemeClr val="tx1"/>
                </a:solidFill>
                <a:latin typeface="Palatino Linotype" pitchFamily="18" charset="0"/>
              </a:rPr>
              <a:t>Autonomic Nervous System (ANS)</a:t>
            </a:r>
          </a:p>
        </p:txBody>
      </p:sp>
      <p:sp>
        <p:nvSpPr>
          <p:cNvPr id="49155" name="Rectangle 3"/>
          <p:cNvSpPr>
            <a:spLocks noGrp="1" noChangeArrowheads="1"/>
          </p:cNvSpPr>
          <p:nvPr>
            <p:ph type="body" sz="half" idx="1"/>
          </p:nvPr>
        </p:nvSpPr>
        <p:spPr>
          <a:xfrm>
            <a:off x="381000" y="2362200"/>
            <a:ext cx="3886200" cy="3200400"/>
          </a:xfrm>
        </p:spPr>
        <p:txBody>
          <a:bodyPr/>
          <a:lstStyle/>
          <a:p>
            <a:pPr marL="0" indent="0" algn="ctr" eaLnBrk="0" hangingPunct="0">
              <a:lnSpc>
                <a:spcPct val="90000"/>
              </a:lnSpc>
              <a:spcBef>
                <a:spcPct val="0"/>
              </a:spcBef>
              <a:buFont typeface="Wingdings" pitchFamily="2" charset="2"/>
              <a:buNone/>
            </a:pPr>
            <a:r>
              <a:rPr lang="en-US" sz="2800">
                <a:latin typeface="Palatino Linotype" pitchFamily="18" charset="0"/>
              </a:rPr>
              <a:t>Sympathetic NS </a:t>
            </a:r>
            <a:r>
              <a:rPr lang="en-US" sz="2800">
                <a:solidFill>
                  <a:srgbClr val="006600"/>
                </a:solidFill>
                <a:latin typeface="Palatino Linotype" pitchFamily="18" charset="0"/>
              </a:rPr>
              <a:t>“Arouses”</a:t>
            </a:r>
          </a:p>
          <a:p>
            <a:pPr marL="0" indent="0" algn="ctr" eaLnBrk="0" hangingPunct="0">
              <a:lnSpc>
                <a:spcPct val="90000"/>
              </a:lnSpc>
              <a:spcBef>
                <a:spcPct val="0"/>
              </a:spcBef>
              <a:buFont typeface="Wingdings" pitchFamily="2" charset="2"/>
              <a:buNone/>
            </a:pPr>
            <a:r>
              <a:rPr lang="en-US" sz="2800">
                <a:latin typeface="Palatino Linotype" pitchFamily="18" charset="0"/>
              </a:rPr>
              <a:t>(fight-or-flight)</a:t>
            </a:r>
          </a:p>
          <a:p>
            <a:pPr marL="0" indent="0" algn="ctr" eaLnBrk="0" hangingPunct="0">
              <a:lnSpc>
                <a:spcPct val="90000"/>
              </a:lnSpc>
              <a:spcBef>
                <a:spcPct val="0"/>
              </a:spcBef>
              <a:buFont typeface="Wingdings" pitchFamily="2" charset="2"/>
              <a:buNone/>
            </a:pPr>
            <a:endParaRPr lang="en-US" sz="2800">
              <a:latin typeface="Palatino Linotype" pitchFamily="18" charset="0"/>
            </a:endParaRPr>
          </a:p>
          <a:p>
            <a:pPr marL="0" indent="0" algn="ctr" eaLnBrk="0" hangingPunct="0">
              <a:lnSpc>
                <a:spcPct val="90000"/>
              </a:lnSpc>
              <a:spcBef>
                <a:spcPct val="0"/>
              </a:spcBef>
              <a:buFont typeface="Wingdings" pitchFamily="2" charset="2"/>
              <a:buNone/>
            </a:pPr>
            <a:endParaRPr lang="en-US" sz="2800">
              <a:latin typeface="Palatino Linotype" pitchFamily="18" charset="0"/>
            </a:endParaRPr>
          </a:p>
          <a:p>
            <a:pPr marL="0" indent="0" algn="ctr" eaLnBrk="0" hangingPunct="0">
              <a:lnSpc>
                <a:spcPct val="90000"/>
              </a:lnSpc>
              <a:spcBef>
                <a:spcPct val="0"/>
              </a:spcBef>
              <a:buFont typeface="Wingdings" pitchFamily="2" charset="2"/>
              <a:buNone/>
            </a:pPr>
            <a:r>
              <a:rPr lang="en-US" sz="2800">
                <a:latin typeface="Palatino Linotype" pitchFamily="18" charset="0"/>
              </a:rPr>
              <a:t>Parasympathetic NS </a:t>
            </a:r>
            <a:r>
              <a:rPr lang="en-US" sz="2800">
                <a:solidFill>
                  <a:srgbClr val="FF0000"/>
                </a:solidFill>
                <a:latin typeface="Palatino Linotype" pitchFamily="18" charset="0"/>
              </a:rPr>
              <a:t>“Calms”</a:t>
            </a:r>
          </a:p>
          <a:p>
            <a:pPr marL="0" indent="0" algn="ctr" eaLnBrk="0" hangingPunct="0">
              <a:lnSpc>
                <a:spcPct val="90000"/>
              </a:lnSpc>
              <a:spcBef>
                <a:spcPct val="0"/>
              </a:spcBef>
              <a:buFont typeface="Wingdings" pitchFamily="2" charset="2"/>
              <a:buNone/>
            </a:pPr>
            <a:r>
              <a:rPr lang="en-US" sz="2800">
                <a:latin typeface="Palatino Linotype" pitchFamily="18" charset="0"/>
              </a:rPr>
              <a:t>(rest and digest)</a:t>
            </a:r>
          </a:p>
        </p:txBody>
      </p:sp>
      <p:pic>
        <p:nvPicPr>
          <p:cNvPr id="49156" name="Picture 4" descr="MyersPEL1e_fig_02_05"/>
          <p:cNvPicPr>
            <a:picLocks noChangeAspect="1" noChangeArrowheads="1"/>
          </p:cNvPicPr>
          <p:nvPr/>
        </p:nvPicPr>
        <p:blipFill>
          <a:blip r:embed="rId2" cstate="print"/>
          <a:srcRect/>
          <a:stretch>
            <a:fillRect/>
          </a:stretch>
        </p:blipFill>
        <p:spPr bwMode="auto">
          <a:xfrm>
            <a:off x="4341813" y="1447800"/>
            <a:ext cx="4497387" cy="518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latin typeface="Comic Sans MS" pitchFamily="66" charset="0"/>
              </a:rPr>
              <a:t>The Nervous System</a:t>
            </a:r>
          </a:p>
        </p:txBody>
      </p:sp>
      <p:pic>
        <p:nvPicPr>
          <p:cNvPr id="4" name="Content Placeholder 3" descr="N.gif"/>
          <p:cNvPicPr>
            <a:picLocks noGrp="1" noChangeAspect="1"/>
          </p:cNvPicPr>
          <p:nvPr>
            <p:ph idx="1"/>
          </p:nvPr>
        </p:nvPicPr>
        <p:blipFill>
          <a:blip r:embed="rId2" cstate="print"/>
          <a:srcRect/>
          <a:stretch>
            <a:fillRect/>
          </a:stretch>
        </p:blipFill>
        <p:spPr>
          <a:xfrm>
            <a:off x="2133600" y="1752600"/>
            <a:ext cx="4562475" cy="3276600"/>
          </a:xfrm>
        </p:spPr>
      </p:pic>
      <p:sp>
        <p:nvSpPr>
          <p:cNvPr id="5" name="TextBox 4"/>
          <p:cNvSpPr txBox="1">
            <a:spLocks noChangeArrowheads="1"/>
          </p:cNvSpPr>
          <p:nvPr/>
        </p:nvSpPr>
        <p:spPr bwMode="auto">
          <a:xfrm>
            <a:off x="1371600" y="5410200"/>
            <a:ext cx="6477000" cy="369888"/>
          </a:xfrm>
          <a:prstGeom prst="rect">
            <a:avLst/>
          </a:prstGeom>
          <a:noFill/>
          <a:ln w="9525">
            <a:noFill/>
            <a:miter lim="800000"/>
            <a:headEnd/>
            <a:tailEnd/>
          </a:ln>
        </p:spPr>
        <p:txBody>
          <a:bodyPr>
            <a:spAutoFit/>
          </a:bodyPr>
          <a:lstStyle/>
          <a:p>
            <a:r>
              <a:rPr lang="en-US">
                <a:latin typeface="Comic Sans MS" pitchFamily="66" charset="0"/>
              </a:rPr>
              <a:t>It starts with an individual nerve cell called a NEURON.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1" descr="0308"/>
          <p:cNvPicPr>
            <a:picLocks noChangeAspect="1" noChangeArrowheads="1"/>
          </p:cNvPicPr>
          <p:nvPr/>
        </p:nvPicPr>
        <p:blipFill>
          <a:blip r:embed="rId3" cstate="print"/>
          <a:srcRect/>
          <a:stretch>
            <a:fillRect/>
          </a:stretch>
        </p:blipFill>
        <p:spPr bwMode="auto">
          <a:xfrm>
            <a:off x="1765300" y="26988"/>
            <a:ext cx="5611813" cy="6804025"/>
          </a:xfrm>
          <a:prstGeom prst="rect">
            <a:avLst/>
          </a:prstGeom>
          <a:noFill/>
          <a:ln w="9525">
            <a:noFill/>
            <a:miter lim="800000"/>
            <a:headEnd/>
            <a:tailEnd/>
          </a:ln>
          <a:effectLst/>
        </p:spPr>
      </p:pic>
      <p:sp>
        <p:nvSpPr>
          <p:cNvPr id="50179" name="Rectangle 3" hidden="1"/>
          <p:cNvSpPr>
            <a:spLocks noGrp="1" noChangeArrowheads="1"/>
          </p:cNvSpPr>
          <p:nvPr>
            <p:ph type="title"/>
          </p:nvPr>
        </p:nvSpPr>
        <p:spPr/>
        <p:txBody>
          <a:bodyPr/>
          <a:lstStyle/>
          <a:p>
            <a:endParaRPr lang="en-US"/>
          </a:p>
        </p:txBody>
      </p:sp>
      <p:sp>
        <p:nvSpPr>
          <p:cNvPr id="50180" name="Rectangle 4"/>
          <p:cNvSpPr>
            <a:spLocks noChangeArrowheads="1"/>
          </p:cNvSpPr>
          <p:nvPr/>
        </p:nvSpPr>
        <p:spPr bwMode="auto">
          <a:xfrm>
            <a:off x="7859713" y="6562725"/>
            <a:ext cx="1284287" cy="295275"/>
          </a:xfrm>
          <a:prstGeom prst="rect">
            <a:avLst/>
          </a:prstGeom>
          <a:noFill/>
          <a:ln w="9525">
            <a:noFill/>
            <a:miter lim="800000"/>
            <a:headEnd/>
            <a:tailEnd/>
          </a:ln>
          <a:effectLst/>
        </p:spPr>
        <p:txBody>
          <a:bodyPr wrap="none" lIns="82058" tIns="41029" rIns="82058" bIns="41029"/>
          <a:lstStyle/>
          <a:p>
            <a:pPr algn="r" defTabSz="820738"/>
            <a:r>
              <a:rPr lang="en-US" sz="1400" b="1">
                <a:latin typeface="Arial" charset="0"/>
              </a:rPr>
              <a:t>Fig. 3-8, p. 83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71513" y="279400"/>
            <a:ext cx="7772400" cy="1095375"/>
          </a:xfrm>
        </p:spPr>
        <p:txBody>
          <a:bodyPr>
            <a:normAutofit fontScale="90000"/>
          </a:bodyPr>
          <a:lstStyle/>
          <a:p>
            <a:r>
              <a:rPr lang="en-US" sz="3600" dirty="0">
                <a:latin typeface="Palatino Linotype" pitchFamily="18" charset="0"/>
              </a:rPr>
              <a:t>Emotions and the Autonomic Nervous System</a:t>
            </a:r>
          </a:p>
        </p:txBody>
      </p:sp>
      <p:sp>
        <p:nvSpPr>
          <p:cNvPr id="52227" name="Rectangle 3"/>
          <p:cNvSpPr>
            <a:spLocks noGrp="1" noChangeArrowheads="1"/>
          </p:cNvSpPr>
          <p:nvPr>
            <p:ph type="body" sz="half" idx="1"/>
          </p:nvPr>
        </p:nvSpPr>
        <p:spPr>
          <a:xfrm>
            <a:off x="561975" y="1600200"/>
            <a:ext cx="8001000" cy="1449388"/>
          </a:xfrm>
          <a:noFill/>
          <a:ln/>
        </p:spPr>
        <p:txBody>
          <a:bodyPr/>
          <a:lstStyle/>
          <a:p>
            <a:pPr marL="0" indent="0" algn="ctr">
              <a:buFont typeface="Wingdings" pitchFamily="2" charset="2"/>
              <a:buNone/>
            </a:pPr>
            <a:r>
              <a:rPr lang="en-US" altLang="en-US" sz="2800">
                <a:latin typeface="Palatino Linotype" pitchFamily="18" charset="0"/>
              </a:rPr>
              <a:t>During an emotional experience, our autonomic nervous system mobilizes energy in the body that arouses us.</a:t>
            </a:r>
            <a:endParaRPr lang="en-US" sz="2800">
              <a:latin typeface="Palatino Linotype" pitchFamily="18" charset="0"/>
            </a:endParaRPr>
          </a:p>
        </p:txBody>
      </p:sp>
      <p:pic>
        <p:nvPicPr>
          <p:cNvPr id="52228" name="Picture 4" descr="12673_MyersPsy8e_fig"/>
          <p:cNvPicPr>
            <a:picLocks noGrp="1" noChangeAspect="1" noChangeArrowheads="1"/>
          </p:cNvPicPr>
          <p:nvPr>
            <p:ph sz="half" idx="2"/>
          </p:nvPr>
        </p:nvPicPr>
        <p:blipFill>
          <a:blip r:embed="rId3" cstate="print"/>
          <a:srcRect/>
          <a:stretch>
            <a:fillRect/>
          </a:stretch>
        </p:blipFill>
        <p:spPr>
          <a:xfrm>
            <a:off x="304800" y="3124200"/>
            <a:ext cx="8382000" cy="3363913"/>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43000"/>
          </a:xfrm>
        </p:spPr>
        <p:txBody>
          <a:bodyPr/>
          <a:lstStyle/>
          <a:p>
            <a:r>
              <a:rPr lang="en-US" sz="4000">
                <a:latin typeface="Palatino Linotype" pitchFamily="18" charset="0"/>
              </a:rPr>
              <a:t>Central Nervous System</a:t>
            </a:r>
          </a:p>
        </p:txBody>
      </p:sp>
      <p:pic>
        <p:nvPicPr>
          <p:cNvPr id="54275" name="Picture 3" descr="figure-03-08"/>
          <p:cNvPicPr>
            <a:picLocks noChangeAspect="1" noChangeArrowheads="1"/>
          </p:cNvPicPr>
          <p:nvPr/>
        </p:nvPicPr>
        <p:blipFill>
          <a:blip r:embed="rId3" cstate="print"/>
          <a:srcRect/>
          <a:stretch>
            <a:fillRect/>
          </a:stretch>
        </p:blipFill>
        <p:spPr bwMode="auto">
          <a:xfrm>
            <a:off x="152400" y="1524000"/>
            <a:ext cx="8991600" cy="5108575"/>
          </a:xfrm>
          <a:prstGeom prst="rect">
            <a:avLst/>
          </a:prstGeom>
          <a:noFill/>
        </p:spPr>
      </p:pic>
      <p:sp>
        <p:nvSpPr>
          <p:cNvPr id="54276" name="Text Box 4"/>
          <p:cNvSpPr txBox="1">
            <a:spLocks noChangeArrowheads="1"/>
          </p:cNvSpPr>
          <p:nvPr/>
        </p:nvSpPr>
        <p:spPr bwMode="auto">
          <a:xfrm>
            <a:off x="2209800" y="990600"/>
            <a:ext cx="4835525" cy="519113"/>
          </a:xfrm>
          <a:prstGeom prst="rect">
            <a:avLst/>
          </a:prstGeom>
          <a:noFill/>
          <a:ln w="9525">
            <a:noFill/>
            <a:miter lim="800000"/>
            <a:headEnd/>
            <a:tailEnd/>
          </a:ln>
          <a:effectLst/>
        </p:spPr>
        <p:txBody>
          <a:bodyPr wrap="none">
            <a:spAutoFit/>
          </a:bodyPr>
          <a:lstStyle/>
          <a:p>
            <a:pPr eaLnBrk="1" hangingPunct="1"/>
            <a:r>
              <a:rPr lang="en-US" sz="2800">
                <a:latin typeface="Palatino Linotype" pitchFamily="18" charset="0"/>
              </a:rPr>
              <a:t>The Spinal Cord and Reflexes</a:t>
            </a:r>
          </a:p>
        </p:txBody>
      </p:sp>
      <p:sp>
        <p:nvSpPr>
          <p:cNvPr id="54277" name="Text Box 5"/>
          <p:cNvSpPr txBox="1">
            <a:spLocks noChangeArrowheads="1"/>
          </p:cNvSpPr>
          <p:nvPr/>
        </p:nvSpPr>
        <p:spPr bwMode="auto">
          <a:xfrm>
            <a:off x="304800" y="6248400"/>
            <a:ext cx="1733550" cy="396875"/>
          </a:xfrm>
          <a:prstGeom prst="rect">
            <a:avLst/>
          </a:prstGeom>
          <a:noFill/>
          <a:ln w="9525">
            <a:noFill/>
            <a:miter lim="800000"/>
            <a:headEnd/>
            <a:tailEnd/>
          </a:ln>
          <a:effectLst/>
        </p:spPr>
        <p:txBody>
          <a:bodyPr wrap="none">
            <a:spAutoFit/>
          </a:bodyPr>
          <a:lstStyle/>
          <a:p>
            <a:pPr eaLnBrk="1" hangingPunct="1"/>
            <a:r>
              <a:rPr lang="en-US" sz="2000">
                <a:latin typeface="Palatino Linotype" pitchFamily="18" charset="0"/>
              </a:rPr>
              <a:t>Simple Reflex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a:latin typeface="Palatino Linotype" pitchFamily="18" charset="0"/>
              </a:rPr>
              <a:t>The Nervous System</a:t>
            </a:r>
          </a:p>
        </p:txBody>
      </p:sp>
      <p:pic>
        <p:nvPicPr>
          <p:cNvPr id="60419" name="Picture 3" descr="figure-03-06-1"/>
          <p:cNvPicPr>
            <a:picLocks noChangeAspect="1" noChangeArrowheads="1"/>
          </p:cNvPicPr>
          <p:nvPr/>
        </p:nvPicPr>
        <p:blipFill>
          <a:blip r:embed="rId2" cstate="print"/>
          <a:srcRect/>
          <a:stretch>
            <a:fillRect/>
          </a:stretch>
        </p:blipFill>
        <p:spPr bwMode="auto">
          <a:xfrm>
            <a:off x="1281113" y="1676400"/>
            <a:ext cx="6553200" cy="4564063"/>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4000">
                <a:solidFill>
                  <a:schemeClr val="tx1"/>
                </a:solidFill>
                <a:latin typeface="Palatino Linotype" pitchFamily="18" charset="0"/>
              </a:rPr>
              <a:t>The Endocrine System</a:t>
            </a:r>
          </a:p>
        </p:txBody>
      </p:sp>
      <p:sp>
        <p:nvSpPr>
          <p:cNvPr id="58371" name="Rectangle 3"/>
          <p:cNvSpPr>
            <a:spLocks noChangeArrowheads="1"/>
          </p:cNvSpPr>
          <p:nvPr/>
        </p:nvSpPr>
        <p:spPr bwMode="auto">
          <a:xfrm>
            <a:off x="5486400" y="2057400"/>
            <a:ext cx="3429000" cy="4362450"/>
          </a:xfrm>
          <a:prstGeom prst="rect">
            <a:avLst/>
          </a:prstGeom>
          <a:noFill/>
          <a:ln w="9525">
            <a:noFill/>
            <a:miter lim="800000"/>
            <a:headEnd/>
            <a:tailEnd/>
          </a:ln>
          <a:effectLst/>
        </p:spPr>
        <p:txBody>
          <a:bodyPr>
            <a:spAutoFit/>
          </a:bodyPr>
          <a:lstStyle/>
          <a:p>
            <a:pPr algn="ctr" eaLnBrk="1" hangingPunct="1">
              <a:spcBef>
                <a:spcPct val="20000"/>
              </a:spcBef>
              <a:buFont typeface="Wingdings" pitchFamily="2" charset="2"/>
              <a:buNone/>
            </a:pPr>
            <a:r>
              <a:rPr lang="en-US" sz="2800" dirty="0">
                <a:latin typeface="Palatino Linotype" pitchFamily="18" charset="0"/>
              </a:rPr>
              <a:t>The</a:t>
            </a:r>
            <a:r>
              <a:rPr lang="en-US" sz="2800" dirty="0">
                <a:solidFill>
                  <a:srgbClr val="0000FF"/>
                </a:solidFill>
                <a:latin typeface="Palatino Linotype" pitchFamily="18" charset="0"/>
              </a:rPr>
              <a:t> </a:t>
            </a:r>
            <a:r>
              <a:rPr lang="en-US" sz="2800" b="1" u="sng" dirty="0">
                <a:latin typeface="Palatino Linotype" pitchFamily="18" charset="0"/>
              </a:rPr>
              <a:t>Endocrine System </a:t>
            </a:r>
            <a:r>
              <a:rPr lang="en-US" sz="2800" dirty="0">
                <a:latin typeface="Palatino Linotype" pitchFamily="18" charset="0"/>
              </a:rPr>
              <a:t>is</a:t>
            </a:r>
            <a:r>
              <a:rPr lang="en-US" sz="2800" dirty="0">
                <a:solidFill>
                  <a:srgbClr val="6600CC"/>
                </a:solidFill>
                <a:latin typeface="Palatino Linotype" pitchFamily="18" charset="0"/>
              </a:rPr>
              <a:t> </a:t>
            </a:r>
            <a:r>
              <a:rPr lang="en-US" sz="2800" dirty="0">
                <a:latin typeface="Palatino Linotype" pitchFamily="18" charset="0"/>
              </a:rPr>
              <a:t>the body’s “slow” chemical communication system. Communication is carried out by hormones synthesized by a set of glands.</a:t>
            </a:r>
          </a:p>
        </p:txBody>
      </p:sp>
      <p:pic>
        <p:nvPicPr>
          <p:cNvPr id="58372" name="Picture 4" descr="MyersPEL1e_fig_02_06"/>
          <p:cNvPicPr>
            <a:picLocks noChangeAspect="1" noChangeArrowheads="1"/>
          </p:cNvPicPr>
          <p:nvPr/>
        </p:nvPicPr>
        <p:blipFill>
          <a:blip r:embed="rId3" cstate="print"/>
          <a:srcRect/>
          <a:stretch>
            <a:fillRect/>
          </a:stretch>
        </p:blipFill>
        <p:spPr bwMode="auto">
          <a:xfrm>
            <a:off x="131763" y="1828800"/>
            <a:ext cx="5126037" cy="45720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229600" cy="715962"/>
          </a:xfrm>
        </p:spPr>
        <p:txBody>
          <a:bodyPr/>
          <a:lstStyle/>
          <a:p>
            <a:r>
              <a:rPr lang="en-US" sz="3600" b="0">
                <a:latin typeface="Palatino Linotype" pitchFamily="18" charset="0"/>
              </a:rPr>
              <a:t>Nervous System vs. Endocrine System</a:t>
            </a:r>
          </a:p>
        </p:txBody>
      </p:sp>
      <p:sp>
        <p:nvSpPr>
          <p:cNvPr id="56323" name="Rectangle 3"/>
          <p:cNvSpPr>
            <a:spLocks noGrp="1" noChangeArrowheads="1"/>
          </p:cNvSpPr>
          <p:nvPr>
            <p:ph type="body" sz="half" idx="1"/>
          </p:nvPr>
        </p:nvSpPr>
        <p:spPr>
          <a:xfrm>
            <a:off x="457200" y="2209800"/>
            <a:ext cx="4038600" cy="3921125"/>
          </a:xfrm>
        </p:spPr>
        <p:txBody>
          <a:bodyPr/>
          <a:lstStyle/>
          <a:p>
            <a:pPr>
              <a:lnSpc>
                <a:spcPct val="90000"/>
              </a:lnSpc>
              <a:spcAft>
                <a:spcPct val="30000"/>
              </a:spcAft>
              <a:buFont typeface="Wingdings" pitchFamily="2" charset="2"/>
              <a:buNone/>
            </a:pPr>
            <a:r>
              <a:rPr lang="en-US" sz="2200" u="sng" dirty="0">
                <a:latin typeface="Palatino Linotype" pitchFamily="18" charset="0"/>
                <a:cs typeface="Times New Roman" pitchFamily="18" charset="0"/>
              </a:rPr>
              <a:t>Nervous System</a:t>
            </a:r>
          </a:p>
          <a:p>
            <a:pPr>
              <a:lnSpc>
                <a:spcPct val="90000"/>
              </a:lnSpc>
              <a:spcAft>
                <a:spcPct val="30000"/>
              </a:spcAft>
            </a:pPr>
            <a:r>
              <a:rPr lang="en-US" sz="2200" b="1" dirty="0">
                <a:latin typeface="Palatino Linotype" pitchFamily="18" charset="0"/>
                <a:cs typeface="Times New Roman" pitchFamily="18" charset="0"/>
              </a:rPr>
              <a:t>Chemicals of Nervous System = neurotransmitters</a:t>
            </a:r>
          </a:p>
          <a:p>
            <a:pPr>
              <a:lnSpc>
                <a:spcPct val="90000"/>
              </a:lnSpc>
              <a:spcAft>
                <a:spcPct val="30000"/>
              </a:spcAft>
            </a:pPr>
            <a:r>
              <a:rPr lang="en-US" sz="2200" b="1" dirty="0">
                <a:latin typeface="Palatino Linotype" pitchFamily="18" charset="0"/>
                <a:cs typeface="Times New Roman" pitchFamily="18" charset="0"/>
              </a:rPr>
              <a:t>Nervous system secretes neurotransmitters b/w nerve cells</a:t>
            </a:r>
          </a:p>
          <a:p>
            <a:pPr>
              <a:lnSpc>
                <a:spcPct val="90000"/>
              </a:lnSpc>
              <a:spcAft>
                <a:spcPct val="30000"/>
              </a:spcAft>
            </a:pPr>
            <a:r>
              <a:rPr lang="en-US" sz="2200" b="1" dirty="0">
                <a:latin typeface="Palatino Linotype" pitchFamily="18" charset="0"/>
                <a:cs typeface="Times New Roman" pitchFamily="18" charset="0"/>
              </a:rPr>
              <a:t>Signals sent in fractions of a second</a:t>
            </a:r>
          </a:p>
        </p:txBody>
      </p:sp>
      <p:sp>
        <p:nvSpPr>
          <p:cNvPr id="56324" name="Rectangle 4"/>
          <p:cNvSpPr>
            <a:spLocks noGrp="1" noChangeArrowheads="1"/>
          </p:cNvSpPr>
          <p:nvPr>
            <p:ph type="body" sz="half" idx="2"/>
          </p:nvPr>
        </p:nvSpPr>
        <p:spPr>
          <a:xfrm>
            <a:off x="4800600" y="2209800"/>
            <a:ext cx="4038600" cy="3840163"/>
          </a:xfrm>
        </p:spPr>
        <p:txBody>
          <a:bodyPr/>
          <a:lstStyle/>
          <a:p>
            <a:pPr>
              <a:lnSpc>
                <a:spcPct val="90000"/>
              </a:lnSpc>
              <a:spcAft>
                <a:spcPct val="30000"/>
              </a:spcAft>
              <a:buFont typeface="Wingdings" pitchFamily="2" charset="2"/>
              <a:buNone/>
            </a:pPr>
            <a:r>
              <a:rPr lang="en-US" sz="2200" u="sng" dirty="0">
                <a:latin typeface="Palatino Linotype" pitchFamily="18" charset="0"/>
                <a:cs typeface="Times New Roman" pitchFamily="18" charset="0"/>
              </a:rPr>
              <a:t>Endocrine System</a:t>
            </a:r>
          </a:p>
          <a:p>
            <a:pPr>
              <a:lnSpc>
                <a:spcPct val="90000"/>
              </a:lnSpc>
              <a:spcAft>
                <a:spcPct val="30000"/>
              </a:spcAft>
            </a:pPr>
            <a:r>
              <a:rPr lang="en-US" sz="2200" b="1" dirty="0">
                <a:latin typeface="Palatino Linotype" pitchFamily="18" charset="0"/>
                <a:cs typeface="Times New Roman" pitchFamily="18" charset="0"/>
              </a:rPr>
              <a:t>Chemicals of Endocrine = hormones</a:t>
            </a:r>
          </a:p>
          <a:p>
            <a:pPr>
              <a:lnSpc>
                <a:spcPct val="90000"/>
              </a:lnSpc>
              <a:spcAft>
                <a:spcPct val="30000"/>
              </a:spcAft>
            </a:pPr>
            <a:r>
              <a:rPr lang="en-US" sz="2200" b="1" dirty="0">
                <a:latin typeface="Palatino Linotype" pitchFamily="18" charset="0"/>
                <a:cs typeface="Times New Roman" pitchFamily="18" charset="0"/>
              </a:rPr>
              <a:t>Endocrine system secretes hormones into blood stream</a:t>
            </a:r>
          </a:p>
          <a:p>
            <a:pPr>
              <a:lnSpc>
                <a:spcPct val="90000"/>
              </a:lnSpc>
              <a:spcAft>
                <a:spcPct val="30000"/>
              </a:spcAft>
            </a:pPr>
            <a:r>
              <a:rPr lang="en-US" sz="2200" b="1" dirty="0">
                <a:latin typeface="Palatino Linotype" pitchFamily="18" charset="0"/>
                <a:cs typeface="Times New Roman" pitchFamily="18" charset="0"/>
              </a:rPr>
              <a:t>Chemicals can take many seconds to begin working, effects can last longer (hours, days)</a:t>
            </a:r>
          </a:p>
          <a:p>
            <a:pPr>
              <a:lnSpc>
                <a:spcPct val="90000"/>
              </a:lnSpc>
              <a:spcAft>
                <a:spcPct val="30000"/>
              </a:spcAft>
            </a:pPr>
            <a:endParaRPr lang="en-US" sz="2200" b="1" dirty="0">
              <a:latin typeface="Palatino Linotype" pitchFamily="18" charset="0"/>
              <a:cs typeface="Times New Roman" pitchFamily="18" charset="0"/>
            </a:endParaRPr>
          </a:p>
        </p:txBody>
      </p:sp>
      <p:sp>
        <p:nvSpPr>
          <p:cNvPr id="56325" name="Rectangle 5"/>
          <p:cNvSpPr>
            <a:spLocks noChangeArrowheads="1"/>
          </p:cNvSpPr>
          <p:nvPr/>
        </p:nvSpPr>
        <p:spPr bwMode="auto">
          <a:xfrm>
            <a:off x="685800" y="990600"/>
            <a:ext cx="7924800" cy="1006475"/>
          </a:xfrm>
          <a:prstGeom prst="rect">
            <a:avLst/>
          </a:prstGeom>
          <a:noFill/>
          <a:ln w="9525">
            <a:noFill/>
            <a:miter lim="800000"/>
            <a:headEnd/>
            <a:tailEnd/>
          </a:ln>
          <a:effectLst/>
        </p:spPr>
        <p:txBody>
          <a:bodyPr>
            <a:spAutoFit/>
          </a:bodyPr>
          <a:lstStyle/>
          <a:p>
            <a:pPr marL="176213" indent="-176213" algn="ctr" eaLnBrk="1" hangingPunct="1"/>
            <a:r>
              <a:rPr lang="en-US" sz="2000" b="1">
                <a:latin typeface="Palatino Linotype" pitchFamily="18" charset="0"/>
              </a:rPr>
              <a:t>Both:</a:t>
            </a:r>
          </a:p>
          <a:p>
            <a:pPr marL="176213" indent="-176213" algn="ctr" eaLnBrk="1" hangingPunct="1"/>
            <a:r>
              <a:rPr lang="en-US" sz="2000" b="1">
                <a:latin typeface="Palatino Linotype" pitchFamily="18" charset="0"/>
              </a:rPr>
              <a:t>Regulate conditions in body</a:t>
            </a:r>
          </a:p>
          <a:p>
            <a:pPr marL="176213" indent="-176213" algn="ctr" eaLnBrk="1" hangingPunct="1"/>
            <a:r>
              <a:rPr lang="en-US" sz="2000" b="1">
                <a:latin typeface="Palatino Linotype" pitchFamily="18" charset="0"/>
              </a:rPr>
              <a:t>Use chemicals for communication</a:t>
            </a:r>
          </a:p>
        </p:txBody>
      </p:sp>
      <p:sp>
        <p:nvSpPr>
          <p:cNvPr id="56326" name="Line 6"/>
          <p:cNvSpPr>
            <a:spLocks noChangeShapeType="1"/>
          </p:cNvSpPr>
          <p:nvPr/>
        </p:nvSpPr>
        <p:spPr bwMode="auto">
          <a:xfrm>
            <a:off x="4572000" y="2209800"/>
            <a:ext cx="0" cy="42672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7813"/>
            <a:ext cx="8229600" cy="792162"/>
          </a:xfrm>
        </p:spPr>
        <p:txBody>
          <a:bodyPr/>
          <a:lstStyle/>
          <a:p>
            <a:r>
              <a:rPr lang="en-US" sz="4000" b="0">
                <a:latin typeface="Palatino Linotype" pitchFamily="18" charset="0"/>
              </a:rPr>
              <a:t>Studying the Living Human Brain</a:t>
            </a:r>
          </a:p>
        </p:txBody>
      </p:sp>
      <p:sp>
        <p:nvSpPr>
          <p:cNvPr id="61443" name="Rectangle 3"/>
          <p:cNvSpPr>
            <a:spLocks noGrp="1" noChangeArrowheads="1"/>
          </p:cNvSpPr>
          <p:nvPr>
            <p:ph type="body" idx="1"/>
          </p:nvPr>
        </p:nvSpPr>
        <p:spPr/>
        <p:txBody>
          <a:bodyPr>
            <a:normAutofit fontScale="92500"/>
          </a:bodyPr>
          <a:lstStyle/>
          <a:p>
            <a:r>
              <a:rPr lang="en-US" sz="2800">
                <a:latin typeface="Palatino Linotype" pitchFamily="18" charset="0"/>
              </a:rPr>
              <a:t>Animal studies and clinical observations are useful, but often, such as when we need to diagnose or treat illness, we want to know what is happening inside the brain of a living human.</a:t>
            </a:r>
          </a:p>
          <a:p>
            <a:r>
              <a:rPr lang="en-US" sz="2800">
                <a:latin typeface="Palatino Linotype" pitchFamily="18" charset="0"/>
              </a:rPr>
              <a:t>For this we have:</a:t>
            </a:r>
          </a:p>
          <a:p>
            <a:pPr lvl="1">
              <a:spcAft>
                <a:spcPct val="35000"/>
              </a:spcAft>
            </a:pPr>
            <a:r>
              <a:rPr lang="en-US" sz="2400" b="1">
                <a:solidFill>
                  <a:srgbClr val="0000FF"/>
                </a:solidFill>
                <a:latin typeface="Palatino Linotype" pitchFamily="18" charset="0"/>
              </a:rPr>
              <a:t>EEG</a:t>
            </a:r>
            <a:r>
              <a:rPr lang="en-US" sz="2400">
                <a:latin typeface="Palatino Linotype" pitchFamily="18" charset="0"/>
              </a:rPr>
              <a:t>: Electroencephalogram</a:t>
            </a:r>
          </a:p>
          <a:p>
            <a:pPr lvl="1">
              <a:spcAft>
                <a:spcPct val="35000"/>
              </a:spcAft>
            </a:pPr>
            <a:r>
              <a:rPr lang="en-US" sz="2400" b="1">
                <a:solidFill>
                  <a:srgbClr val="0000FF"/>
                </a:solidFill>
                <a:latin typeface="Palatino Linotype" pitchFamily="18" charset="0"/>
              </a:rPr>
              <a:t>MRI</a:t>
            </a:r>
            <a:r>
              <a:rPr lang="en-US" sz="2400">
                <a:latin typeface="Palatino Linotype" pitchFamily="18" charset="0"/>
              </a:rPr>
              <a:t>: Magnetic resonance imaging</a:t>
            </a:r>
            <a:endParaRPr lang="en-US" sz="2400" b="1">
              <a:solidFill>
                <a:srgbClr val="0000FF"/>
              </a:solidFill>
              <a:latin typeface="Palatino Linotype" pitchFamily="18" charset="0"/>
            </a:endParaRPr>
          </a:p>
          <a:p>
            <a:pPr lvl="1">
              <a:spcAft>
                <a:spcPct val="35000"/>
              </a:spcAft>
            </a:pPr>
            <a:r>
              <a:rPr lang="en-US" sz="2400" b="1">
                <a:solidFill>
                  <a:srgbClr val="0000FF"/>
                </a:solidFill>
                <a:latin typeface="Palatino Linotype" pitchFamily="18" charset="0"/>
              </a:rPr>
              <a:t>PET Scan</a:t>
            </a:r>
            <a:r>
              <a:rPr lang="en-US" sz="2400">
                <a:latin typeface="Palatino Linotype" pitchFamily="18" charset="0"/>
              </a:rPr>
              <a:t>: Positron emission tomography</a:t>
            </a:r>
          </a:p>
          <a:p>
            <a:pPr lvl="1">
              <a:spcAft>
                <a:spcPct val="35000"/>
              </a:spcAft>
            </a:pPr>
            <a:r>
              <a:rPr lang="en-US" sz="2400" b="1">
                <a:solidFill>
                  <a:srgbClr val="0000FF"/>
                </a:solidFill>
                <a:latin typeface="Palatino Linotype" pitchFamily="18" charset="0"/>
              </a:rPr>
              <a:t>CT Scan</a:t>
            </a:r>
            <a:r>
              <a:rPr lang="en-US" sz="2400">
                <a:latin typeface="Palatino Linotype" pitchFamily="18" charset="0"/>
              </a:rPr>
              <a:t> (or CAT Scan): Computerized Tomography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7813"/>
            <a:ext cx="8229600" cy="715962"/>
          </a:xfrm>
        </p:spPr>
        <p:txBody>
          <a:bodyPr/>
          <a:lstStyle/>
          <a:p>
            <a:r>
              <a:rPr lang="en-US" sz="3600" b="0">
                <a:latin typeface="Palatino Linotype" pitchFamily="18" charset="0"/>
              </a:rPr>
              <a:t>MRI: Magnetic Resonance Imaging</a:t>
            </a:r>
          </a:p>
        </p:txBody>
      </p:sp>
      <p:sp>
        <p:nvSpPr>
          <p:cNvPr id="66563" name="Rectangle 3"/>
          <p:cNvSpPr>
            <a:spLocks noChangeArrowheads="1"/>
          </p:cNvSpPr>
          <p:nvPr/>
        </p:nvSpPr>
        <p:spPr bwMode="auto">
          <a:xfrm>
            <a:off x="228600" y="1066800"/>
            <a:ext cx="8763000" cy="1219200"/>
          </a:xfrm>
          <a:prstGeom prst="rect">
            <a:avLst/>
          </a:prstGeom>
          <a:noFill/>
          <a:ln w="9525">
            <a:noFill/>
            <a:miter lim="800000"/>
            <a:headEnd/>
            <a:tailEnd/>
          </a:ln>
          <a:effectLst/>
        </p:spPr>
        <p:txBody>
          <a:bodyPr/>
          <a:lstStyle/>
          <a:p>
            <a:pPr marL="225425" indent="-225425" eaLnBrk="1" hangingPunct="1">
              <a:spcBef>
                <a:spcPct val="20000"/>
              </a:spcBef>
              <a:buClr>
                <a:schemeClr val="tx1"/>
              </a:buClr>
              <a:buSzPct val="60000"/>
              <a:buFontTx/>
              <a:buChar char="•"/>
            </a:pPr>
            <a:r>
              <a:rPr lang="en-US" sz="2400">
                <a:effectLst>
                  <a:outerShdw blurRad="38100" dist="38100" dir="2700000" algn="tl">
                    <a:srgbClr val="000000"/>
                  </a:outerShdw>
                </a:effectLst>
                <a:latin typeface="Palatino Linotype" pitchFamily="18" charset="0"/>
              </a:rPr>
              <a:t>MRI uses magnetic fields and radio waves to produce computer-generated images that </a:t>
            </a:r>
            <a:r>
              <a:rPr lang="en-US" sz="2400">
                <a:solidFill>
                  <a:srgbClr val="0000FF"/>
                </a:solidFill>
                <a:effectLst>
                  <a:outerShdw blurRad="38100" dist="38100" dir="2700000" algn="tl">
                    <a:srgbClr val="000000"/>
                  </a:outerShdw>
                </a:effectLst>
                <a:latin typeface="Palatino Linotype" pitchFamily="18" charset="0"/>
              </a:rPr>
              <a:t>distinguish among different types of brain tissue. </a:t>
            </a:r>
          </a:p>
        </p:txBody>
      </p:sp>
      <p:pic>
        <p:nvPicPr>
          <p:cNvPr id="66564" name="Picture 4" descr="12673_MyersPsy8e_fig"/>
          <p:cNvPicPr>
            <a:picLocks noChangeAspect="1" noChangeArrowheads="1"/>
          </p:cNvPicPr>
          <p:nvPr/>
        </p:nvPicPr>
        <p:blipFill>
          <a:blip r:embed="rId2" cstate="print"/>
          <a:srcRect/>
          <a:stretch>
            <a:fillRect/>
          </a:stretch>
        </p:blipFill>
        <p:spPr bwMode="auto">
          <a:xfrm>
            <a:off x="4572000" y="1981200"/>
            <a:ext cx="4113213" cy="2017713"/>
          </a:xfrm>
          <a:prstGeom prst="rect">
            <a:avLst/>
          </a:prstGeom>
          <a:noFill/>
        </p:spPr>
      </p:pic>
      <p:pic>
        <p:nvPicPr>
          <p:cNvPr id="66565" name="Picture 5" descr="12673_MyersPsy8e_fig"/>
          <p:cNvPicPr>
            <a:picLocks noChangeAspect="1" noChangeArrowheads="1"/>
          </p:cNvPicPr>
          <p:nvPr/>
        </p:nvPicPr>
        <p:blipFill>
          <a:blip r:embed="rId3" cstate="print"/>
          <a:srcRect/>
          <a:stretch>
            <a:fillRect/>
          </a:stretch>
        </p:blipFill>
        <p:spPr bwMode="auto">
          <a:xfrm>
            <a:off x="4572000" y="4495800"/>
            <a:ext cx="4113213" cy="1768475"/>
          </a:xfrm>
          <a:prstGeom prst="rect">
            <a:avLst/>
          </a:prstGeom>
          <a:noFill/>
        </p:spPr>
      </p:pic>
      <p:sp>
        <p:nvSpPr>
          <p:cNvPr id="66566" name="Text Box 6"/>
          <p:cNvSpPr txBox="1">
            <a:spLocks noChangeArrowheads="1"/>
          </p:cNvSpPr>
          <p:nvPr/>
        </p:nvSpPr>
        <p:spPr bwMode="auto">
          <a:xfrm>
            <a:off x="4495800" y="4038600"/>
            <a:ext cx="338296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Both photos from Daniel Weinberger, M.D., CBDB, NIMH</a:t>
            </a:r>
          </a:p>
        </p:txBody>
      </p:sp>
      <p:sp>
        <p:nvSpPr>
          <p:cNvPr id="66567" name="Text Box 7"/>
          <p:cNvSpPr txBox="1">
            <a:spLocks noChangeArrowheads="1"/>
          </p:cNvSpPr>
          <p:nvPr/>
        </p:nvSpPr>
        <p:spPr bwMode="auto">
          <a:xfrm>
            <a:off x="4494213" y="6264275"/>
            <a:ext cx="1727200" cy="244475"/>
          </a:xfrm>
          <a:prstGeom prst="rect">
            <a:avLst/>
          </a:prstGeom>
          <a:noFill/>
          <a:ln w="9525">
            <a:noFill/>
            <a:miter lim="800000"/>
            <a:headEnd/>
            <a:tailEnd/>
          </a:ln>
          <a:effectLst/>
        </p:spPr>
        <p:txBody>
          <a:bodyPr wrap="none">
            <a:spAutoFit/>
          </a:bodyPr>
          <a:lstStyle/>
          <a:p>
            <a:pPr eaLnBrk="1" hangingPunct="1"/>
            <a:r>
              <a:rPr lang="en-US" sz="1000"/>
              <a:t>James Salzano/ Salzano Photo</a:t>
            </a:r>
          </a:p>
        </p:txBody>
      </p:sp>
      <p:sp>
        <p:nvSpPr>
          <p:cNvPr id="66568" name="Text Box 8"/>
          <p:cNvSpPr txBox="1">
            <a:spLocks noChangeArrowheads="1"/>
          </p:cNvSpPr>
          <p:nvPr/>
        </p:nvSpPr>
        <p:spPr bwMode="auto">
          <a:xfrm>
            <a:off x="6932613" y="6264275"/>
            <a:ext cx="1868487" cy="244475"/>
          </a:xfrm>
          <a:prstGeom prst="rect">
            <a:avLst/>
          </a:prstGeom>
          <a:noFill/>
          <a:ln w="9525">
            <a:noFill/>
            <a:miter lim="800000"/>
            <a:headEnd/>
            <a:tailEnd/>
          </a:ln>
          <a:effectLst/>
        </p:spPr>
        <p:txBody>
          <a:bodyPr wrap="none">
            <a:spAutoFit/>
          </a:bodyPr>
          <a:lstStyle/>
          <a:p>
            <a:pPr eaLnBrk="1" hangingPunct="1"/>
            <a:r>
              <a:rPr lang="en-US" sz="1000"/>
              <a:t>Lucy Reading/ Lucy Illustrations</a:t>
            </a:r>
          </a:p>
        </p:txBody>
      </p:sp>
      <p:sp>
        <p:nvSpPr>
          <p:cNvPr id="66569" name="Rectangle 9"/>
          <p:cNvSpPr>
            <a:spLocks noChangeArrowheads="1"/>
          </p:cNvSpPr>
          <p:nvPr/>
        </p:nvSpPr>
        <p:spPr bwMode="auto">
          <a:xfrm>
            <a:off x="228600" y="2438400"/>
            <a:ext cx="4010025" cy="4219575"/>
          </a:xfrm>
          <a:prstGeom prst="rect">
            <a:avLst/>
          </a:prstGeom>
          <a:noFill/>
          <a:ln w="9525">
            <a:noFill/>
            <a:miter lim="800000"/>
            <a:headEnd/>
            <a:tailEnd/>
          </a:ln>
          <a:effectLst/>
        </p:spPr>
        <p:txBody>
          <a:bodyPr>
            <a:spAutoFit/>
          </a:bodyPr>
          <a:lstStyle/>
          <a:p>
            <a:pPr marL="165100" indent="-165100" eaLnBrk="1" hangingPunct="1">
              <a:spcBef>
                <a:spcPct val="20000"/>
              </a:spcBef>
              <a:spcAft>
                <a:spcPct val="45000"/>
              </a:spcAft>
              <a:buFontTx/>
              <a:buChar char="•"/>
            </a:pPr>
            <a:r>
              <a:rPr lang="en-US" sz="2400">
                <a:latin typeface="Palatino Linotype" pitchFamily="18" charset="0"/>
              </a:rPr>
              <a:t>Top images show </a:t>
            </a:r>
            <a:r>
              <a:rPr lang="en-US" sz="2400">
                <a:solidFill>
                  <a:srgbClr val="0000FF"/>
                </a:solidFill>
                <a:latin typeface="Palatino Linotype" pitchFamily="18" charset="0"/>
              </a:rPr>
              <a:t>ventricular enlargement in a schizophrenic patient</a:t>
            </a:r>
            <a:r>
              <a:rPr lang="en-US" sz="2400">
                <a:latin typeface="Palatino Linotype" pitchFamily="18" charset="0"/>
              </a:rPr>
              <a:t>.</a:t>
            </a:r>
          </a:p>
          <a:p>
            <a:pPr marL="165100" indent="-165100" eaLnBrk="1" hangingPunct="1">
              <a:spcBef>
                <a:spcPct val="20000"/>
              </a:spcBef>
              <a:spcAft>
                <a:spcPct val="45000"/>
              </a:spcAft>
              <a:buFontTx/>
              <a:buChar char="•"/>
            </a:pPr>
            <a:r>
              <a:rPr lang="en-US" sz="2400">
                <a:latin typeface="Palatino Linotype" pitchFamily="18" charset="0"/>
              </a:rPr>
              <a:t>Bottom image shows brain regions when a participants lies.</a:t>
            </a:r>
          </a:p>
          <a:p>
            <a:pPr marL="165100" indent="-165100" eaLnBrk="1" hangingPunct="1">
              <a:spcBef>
                <a:spcPct val="20000"/>
              </a:spcBef>
              <a:spcAft>
                <a:spcPct val="45000"/>
              </a:spcAft>
              <a:buFontTx/>
              <a:buChar char="•"/>
            </a:pPr>
            <a:r>
              <a:rPr lang="en-US" sz="2400">
                <a:latin typeface="Palatino Linotype" pitchFamily="18" charset="0"/>
              </a:rPr>
              <a:t> fMRI reveals a brain’s function as well as its structure by monitoring blood flow.</a:t>
            </a:r>
          </a:p>
        </p:txBody>
      </p:sp>
      <p:sp>
        <p:nvSpPr>
          <p:cNvPr id="66570" name="Line 10"/>
          <p:cNvSpPr>
            <a:spLocks noChangeShapeType="1"/>
          </p:cNvSpPr>
          <p:nvPr/>
        </p:nvSpPr>
        <p:spPr bwMode="auto">
          <a:xfrm flipV="1">
            <a:off x="3810000" y="3200400"/>
            <a:ext cx="533400" cy="152400"/>
          </a:xfrm>
          <a:prstGeom prst="line">
            <a:avLst/>
          </a:prstGeom>
          <a:noFill/>
          <a:ln w="9525">
            <a:solidFill>
              <a:schemeClr val="tx1"/>
            </a:solidFill>
            <a:round/>
            <a:headEnd/>
            <a:tailEnd type="triangle" w="med" len="med"/>
          </a:ln>
          <a:effectLst/>
        </p:spPr>
        <p:txBody>
          <a:bodyPr/>
          <a:lstStyle/>
          <a:p>
            <a:endParaRPr lang="en-US"/>
          </a:p>
        </p:txBody>
      </p:sp>
      <p:sp>
        <p:nvSpPr>
          <p:cNvPr id="66571" name="Line 11"/>
          <p:cNvSpPr>
            <a:spLocks noChangeShapeType="1"/>
          </p:cNvSpPr>
          <p:nvPr/>
        </p:nvSpPr>
        <p:spPr bwMode="auto">
          <a:xfrm>
            <a:off x="3429000" y="4648200"/>
            <a:ext cx="990600" cy="533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b="0">
                <a:solidFill>
                  <a:srgbClr val="0000FF"/>
                </a:solidFill>
                <a:latin typeface="Palatino Linotype" pitchFamily="18" charset="0"/>
              </a:rPr>
              <a:t>PET Scan</a:t>
            </a:r>
            <a:r>
              <a:rPr lang="en-US" sz="3200" b="0">
                <a:latin typeface="Palatino Linotype" pitchFamily="18" charset="0"/>
              </a:rPr>
              <a:t>: Positron Emission Tomography</a:t>
            </a:r>
          </a:p>
        </p:txBody>
      </p:sp>
      <p:sp>
        <p:nvSpPr>
          <p:cNvPr id="63491" name="Rectangle 3"/>
          <p:cNvSpPr>
            <a:spLocks noChangeArrowheads="1"/>
          </p:cNvSpPr>
          <p:nvPr/>
        </p:nvSpPr>
        <p:spPr bwMode="auto">
          <a:xfrm>
            <a:off x="533400" y="1905000"/>
            <a:ext cx="4719638" cy="3508375"/>
          </a:xfrm>
          <a:prstGeom prst="rect">
            <a:avLst/>
          </a:prstGeom>
          <a:noFill/>
          <a:ln w="9525">
            <a:noFill/>
            <a:miter lim="800000"/>
            <a:headEnd/>
            <a:tailEnd/>
          </a:ln>
          <a:effectLst/>
        </p:spPr>
        <p:txBody>
          <a:bodyPr>
            <a:spAutoFit/>
          </a:bodyPr>
          <a:lstStyle/>
          <a:p>
            <a:pPr marL="284163" indent="-284163" eaLnBrk="1" hangingPunct="1">
              <a:buClr>
                <a:schemeClr val="tx1"/>
              </a:buClr>
              <a:buFontTx/>
              <a:buChar char="•"/>
            </a:pPr>
            <a:r>
              <a:rPr lang="en-US" sz="2800">
                <a:latin typeface="Palatino Linotype" pitchFamily="18" charset="0"/>
              </a:rPr>
              <a:t>PET Scan is a visual display of </a:t>
            </a:r>
            <a:r>
              <a:rPr lang="en-US" sz="2800">
                <a:solidFill>
                  <a:srgbClr val="0000FF"/>
                </a:solidFill>
                <a:latin typeface="Palatino Linotype" pitchFamily="18" charset="0"/>
              </a:rPr>
              <a:t>brain activity</a:t>
            </a:r>
          </a:p>
          <a:p>
            <a:pPr marL="284163" indent="-284163" eaLnBrk="1" hangingPunct="1">
              <a:buClr>
                <a:schemeClr val="tx1"/>
              </a:buClr>
              <a:buFontTx/>
              <a:buChar char="•"/>
            </a:pPr>
            <a:endParaRPr lang="en-US" sz="2800">
              <a:latin typeface="Palatino Linotype" pitchFamily="18" charset="0"/>
            </a:endParaRPr>
          </a:p>
          <a:p>
            <a:pPr marL="284163" indent="-284163" eaLnBrk="1" hangingPunct="1">
              <a:buClr>
                <a:schemeClr val="tx1"/>
              </a:buClr>
              <a:buFontTx/>
              <a:buChar char="•"/>
            </a:pPr>
            <a:r>
              <a:rPr lang="en-US" sz="2800">
                <a:latin typeface="Palatino Linotype" pitchFamily="18" charset="0"/>
              </a:rPr>
              <a:t>Detects gamma rays emitted by a radioactive form of </a:t>
            </a:r>
            <a:r>
              <a:rPr lang="en-US" sz="2800" b="1">
                <a:solidFill>
                  <a:srgbClr val="0000FF"/>
                </a:solidFill>
                <a:latin typeface="Palatino Linotype" pitchFamily="18" charset="0"/>
              </a:rPr>
              <a:t>glucose</a:t>
            </a:r>
            <a:r>
              <a:rPr lang="en-US" sz="2800" b="1">
                <a:solidFill>
                  <a:schemeClr val="hlink"/>
                </a:solidFill>
                <a:latin typeface="Palatino Linotype" pitchFamily="18" charset="0"/>
              </a:rPr>
              <a:t> </a:t>
            </a:r>
            <a:r>
              <a:rPr lang="en-US" sz="2800">
                <a:latin typeface="Palatino Linotype" pitchFamily="18" charset="0"/>
              </a:rPr>
              <a:t>while the brain performs a given task.</a:t>
            </a:r>
            <a:endParaRPr lang="en-US" sz="2800">
              <a:solidFill>
                <a:srgbClr val="6600CC"/>
              </a:solidFill>
              <a:latin typeface="Palatino Linotype" pitchFamily="18" charset="0"/>
            </a:endParaRPr>
          </a:p>
        </p:txBody>
      </p:sp>
      <p:pic>
        <p:nvPicPr>
          <p:cNvPr id="63492" name="Picture 4" descr="12673_MyersPsy8e_fig"/>
          <p:cNvPicPr>
            <a:picLocks noChangeAspect="1" noChangeArrowheads="1"/>
          </p:cNvPicPr>
          <p:nvPr/>
        </p:nvPicPr>
        <p:blipFill>
          <a:blip r:embed="rId2" cstate="print"/>
          <a:srcRect/>
          <a:stretch>
            <a:fillRect/>
          </a:stretch>
        </p:blipFill>
        <p:spPr bwMode="auto">
          <a:xfrm>
            <a:off x="6705600" y="1295400"/>
            <a:ext cx="1739900" cy="2362200"/>
          </a:xfrm>
          <a:prstGeom prst="rect">
            <a:avLst/>
          </a:prstGeom>
          <a:noFill/>
        </p:spPr>
      </p:pic>
      <p:sp>
        <p:nvSpPr>
          <p:cNvPr id="63493" name="Text Box 5"/>
          <p:cNvSpPr txBox="1">
            <a:spLocks noChangeArrowheads="1"/>
          </p:cNvSpPr>
          <p:nvPr/>
        </p:nvSpPr>
        <p:spPr bwMode="auto">
          <a:xfrm rot="5400000">
            <a:off x="6782594" y="4190206"/>
            <a:ext cx="3625850" cy="274638"/>
          </a:xfrm>
          <a:prstGeom prst="rect">
            <a:avLst/>
          </a:prstGeom>
          <a:noFill/>
          <a:ln w="9525">
            <a:noFill/>
            <a:miter lim="800000"/>
            <a:headEnd/>
            <a:tailEnd/>
          </a:ln>
          <a:effectLst/>
        </p:spPr>
        <p:txBody>
          <a:bodyPr wrap="none">
            <a:spAutoFit/>
          </a:bodyPr>
          <a:lstStyle/>
          <a:p>
            <a:pPr eaLnBrk="1" hangingPunct="1"/>
            <a:r>
              <a:rPr lang="en-US" sz="1200"/>
              <a:t>Courtesy of National Brookhaven National Laboratories</a:t>
            </a:r>
          </a:p>
        </p:txBody>
      </p:sp>
      <p:pic>
        <p:nvPicPr>
          <p:cNvPr id="63494" name="Picture 6" descr="PET scan head brain"/>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638800" y="2819400"/>
            <a:ext cx="2771775" cy="38100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7813"/>
            <a:ext cx="8229600" cy="792162"/>
          </a:xfrm>
        </p:spPr>
        <p:txBody>
          <a:bodyPr/>
          <a:lstStyle/>
          <a:p>
            <a:r>
              <a:rPr lang="en-US" sz="3200" b="0">
                <a:solidFill>
                  <a:srgbClr val="0000FF"/>
                </a:solidFill>
                <a:latin typeface="Palatino Linotype" pitchFamily="18" charset="0"/>
              </a:rPr>
              <a:t>CT Scan</a:t>
            </a:r>
            <a:r>
              <a:rPr lang="en-US" sz="3200" b="0">
                <a:latin typeface="Palatino Linotype" pitchFamily="18" charset="0"/>
              </a:rPr>
              <a:t>: Computerized Tomography</a:t>
            </a:r>
          </a:p>
        </p:txBody>
      </p:sp>
      <p:sp>
        <p:nvSpPr>
          <p:cNvPr id="64515" name="Rectangle 3"/>
          <p:cNvSpPr>
            <a:spLocks noGrp="1" noChangeArrowheads="1"/>
          </p:cNvSpPr>
          <p:nvPr>
            <p:ph type="body" idx="1"/>
          </p:nvPr>
        </p:nvSpPr>
        <p:spPr>
          <a:xfrm>
            <a:off x="457200" y="1143000"/>
            <a:ext cx="4800600" cy="5257800"/>
          </a:xfrm>
        </p:spPr>
        <p:txBody>
          <a:bodyPr/>
          <a:lstStyle/>
          <a:p>
            <a:r>
              <a:rPr lang="en-US" sz="2400">
                <a:latin typeface="Palatino Linotype" pitchFamily="18" charset="0"/>
              </a:rPr>
              <a:t>X-ray rotates around head.</a:t>
            </a:r>
          </a:p>
          <a:p>
            <a:endParaRPr lang="en-US" sz="2400">
              <a:latin typeface="Palatino Linotype" pitchFamily="18" charset="0"/>
            </a:endParaRPr>
          </a:p>
          <a:p>
            <a:r>
              <a:rPr lang="en-US" sz="2400">
                <a:latin typeface="Palatino Linotype" pitchFamily="18" charset="0"/>
              </a:rPr>
              <a:t>May be done with or without contrasting dye.  </a:t>
            </a:r>
          </a:p>
          <a:p>
            <a:endParaRPr lang="en-US" sz="2400">
              <a:latin typeface="Palatino Linotype" pitchFamily="18" charset="0"/>
            </a:endParaRPr>
          </a:p>
          <a:p>
            <a:r>
              <a:rPr lang="en-US" sz="2400">
                <a:latin typeface="Palatino Linotype" pitchFamily="18" charset="0"/>
              </a:rPr>
              <a:t>Images taken from different angles are assembled into 3-D image</a:t>
            </a:r>
          </a:p>
          <a:p>
            <a:endParaRPr lang="en-US" sz="2400">
              <a:latin typeface="Palatino Linotype" pitchFamily="18" charset="0"/>
            </a:endParaRPr>
          </a:p>
          <a:p>
            <a:r>
              <a:rPr lang="en-US" sz="2400">
                <a:latin typeface="Palatino Linotype" pitchFamily="18" charset="0"/>
              </a:rPr>
              <a:t>CT scan produces much more detailed image than x-ray of bone and soft tissue</a:t>
            </a:r>
          </a:p>
        </p:txBody>
      </p:sp>
      <p:pic>
        <p:nvPicPr>
          <p:cNvPr id="64516" name="Picture 4" descr="gross1"/>
          <p:cNvPicPr>
            <a:picLocks noChangeAspect="1" noChangeArrowheads="1"/>
          </p:cNvPicPr>
          <p:nvPr/>
        </p:nvPicPr>
        <p:blipFill>
          <a:blip r:embed="rId3" cstate="print"/>
          <a:srcRect/>
          <a:stretch>
            <a:fillRect/>
          </a:stretch>
        </p:blipFill>
        <p:spPr bwMode="auto">
          <a:xfrm>
            <a:off x="6172200" y="3733800"/>
            <a:ext cx="2219325" cy="2895600"/>
          </a:xfrm>
          <a:prstGeom prst="rect">
            <a:avLst/>
          </a:prstGeom>
          <a:noFill/>
        </p:spPr>
      </p:pic>
      <p:pic>
        <p:nvPicPr>
          <p:cNvPr id="64517" name="Picture 5" descr="ct_scan-jpg-308x357"/>
          <p:cNvPicPr>
            <a:picLocks noChangeAspect="1" noChangeArrowheads="1"/>
          </p:cNvPicPr>
          <p:nvPr/>
        </p:nvPicPr>
        <p:blipFill>
          <a:blip r:embed="rId4" cstate="print"/>
          <a:srcRect/>
          <a:stretch>
            <a:fillRect/>
          </a:stretch>
        </p:blipFill>
        <p:spPr bwMode="auto">
          <a:xfrm>
            <a:off x="6172200" y="1066800"/>
            <a:ext cx="2235200" cy="2590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066800"/>
          </a:xfrm>
        </p:spPr>
        <p:txBody>
          <a:bodyPr/>
          <a:lstStyle/>
          <a:p>
            <a:r>
              <a:rPr lang="en-US" sz="4000">
                <a:latin typeface="Palatino Linotype" pitchFamily="18" charset="0"/>
              </a:rPr>
              <a:t>Neuron </a:t>
            </a:r>
          </a:p>
        </p:txBody>
      </p:sp>
      <p:sp>
        <p:nvSpPr>
          <p:cNvPr id="24579" name="Rectangle 3"/>
          <p:cNvSpPr>
            <a:spLocks noGrp="1" noChangeArrowheads="1"/>
          </p:cNvSpPr>
          <p:nvPr>
            <p:ph type="body" sz="half" idx="1"/>
          </p:nvPr>
        </p:nvSpPr>
        <p:spPr>
          <a:xfrm>
            <a:off x="304800" y="990600"/>
            <a:ext cx="8534400" cy="1066800"/>
          </a:xfrm>
        </p:spPr>
        <p:txBody>
          <a:bodyPr/>
          <a:lstStyle/>
          <a:p>
            <a:pPr marL="0" indent="0" algn="ctr">
              <a:buFont typeface="Wingdings" pitchFamily="2" charset="2"/>
              <a:buNone/>
            </a:pPr>
            <a:r>
              <a:rPr lang="en-US" sz="2800">
                <a:latin typeface="Palatino Linotype" pitchFamily="18" charset="0"/>
              </a:rPr>
              <a:t>A nerve cell, or a neuron, consists of many different parts.</a:t>
            </a:r>
          </a:p>
        </p:txBody>
      </p:sp>
      <p:pic>
        <p:nvPicPr>
          <p:cNvPr id="24580" name="Picture 4" descr="MyersPEL1e_fig_02_01"/>
          <p:cNvPicPr>
            <a:picLocks noGrp="1" noChangeAspect="1" noChangeArrowheads="1"/>
          </p:cNvPicPr>
          <p:nvPr>
            <p:ph sz="half" idx="2"/>
          </p:nvPr>
        </p:nvPicPr>
        <p:blipFill>
          <a:blip r:embed="rId3" cstate="print"/>
          <a:srcRect/>
          <a:stretch>
            <a:fillRect/>
          </a:stretch>
        </p:blipFill>
        <p:spPr>
          <a:xfrm>
            <a:off x="685800" y="2286000"/>
            <a:ext cx="8001000" cy="4144963"/>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76200"/>
            <a:ext cx="8229600" cy="1143000"/>
          </a:xfrm>
        </p:spPr>
        <p:txBody>
          <a:bodyPr/>
          <a:lstStyle/>
          <a:p>
            <a:r>
              <a:rPr lang="en-US" sz="4000">
                <a:solidFill>
                  <a:schemeClr val="tx1"/>
                </a:solidFill>
                <a:latin typeface="Palatino Linotype" pitchFamily="18" charset="0"/>
              </a:rPr>
              <a:t>The Cerebral Cortex</a:t>
            </a:r>
          </a:p>
        </p:txBody>
      </p:sp>
      <p:sp>
        <p:nvSpPr>
          <p:cNvPr id="73731" name="Rectangle 3"/>
          <p:cNvSpPr>
            <a:spLocks noGrp="1" noChangeArrowheads="1"/>
          </p:cNvSpPr>
          <p:nvPr>
            <p:ph type="body" sz="half" idx="1"/>
          </p:nvPr>
        </p:nvSpPr>
        <p:spPr>
          <a:xfrm>
            <a:off x="457200" y="1219200"/>
            <a:ext cx="8305800" cy="1143000"/>
          </a:xfrm>
        </p:spPr>
        <p:txBody>
          <a:bodyPr/>
          <a:lstStyle/>
          <a:p>
            <a:pPr marL="0" indent="0" algn="ctr">
              <a:lnSpc>
                <a:spcPct val="90000"/>
              </a:lnSpc>
              <a:buFont typeface="Wingdings" pitchFamily="2" charset="2"/>
              <a:buNone/>
            </a:pPr>
            <a:r>
              <a:rPr lang="en-US" sz="2400">
                <a:latin typeface="Palatino Linotype" pitchFamily="18" charset="0"/>
              </a:rPr>
              <a:t>The intricate fabric of interconnected neural cells that covers the cerebral hemispheres. It is the body’s ultimate control and information processing center.</a:t>
            </a:r>
          </a:p>
        </p:txBody>
      </p:sp>
      <p:pic>
        <p:nvPicPr>
          <p:cNvPr id="73732" name="Picture 4" descr="MyersPEL1e_fig_02_13"/>
          <p:cNvPicPr>
            <a:picLocks noChangeAspect="1" noChangeArrowheads="1"/>
          </p:cNvPicPr>
          <p:nvPr/>
        </p:nvPicPr>
        <p:blipFill>
          <a:blip r:embed="rId3" cstate="print"/>
          <a:srcRect/>
          <a:stretch>
            <a:fillRect/>
          </a:stretch>
        </p:blipFill>
        <p:spPr bwMode="auto">
          <a:xfrm>
            <a:off x="838200" y="2438400"/>
            <a:ext cx="7467600" cy="4256088"/>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a:solidFill>
                  <a:schemeClr val="tx1"/>
                </a:solidFill>
                <a:latin typeface="Palatino Linotype" pitchFamily="18" charset="0"/>
              </a:rPr>
              <a:t>Amygdala</a:t>
            </a:r>
          </a:p>
        </p:txBody>
      </p:sp>
      <p:sp>
        <p:nvSpPr>
          <p:cNvPr id="71683" name="Rectangle 3"/>
          <p:cNvSpPr>
            <a:spLocks noGrp="1" noChangeArrowheads="1"/>
          </p:cNvSpPr>
          <p:nvPr>
            <p:ph type="body" sz="half" idx="1"/>
          </p:nvPr>
        </p:nvSpPr>
        <p:spPr>
          <a:xfrm>
            <a:off x="533400" y="2592388"/>
            <a:ext cx="4038600" cy="2363787"/>
          </a:xfrm>
        </p:spPr>
        <p:txBody>
          <a:bodyPr/>
          <a:lstStyle/>
          <a:p>
            <a:pPr marL="0" indent="0" algn="ctr">
              <a:buFont typeface="Wingdings" pitchFamily="2" charset="2"/>
              <a:buNone/>
            </a:pPr>
            <a:r>
              <a:rPr lang="en-US" sz="2400">
                <a:latin typeface="Palatino Linotype" pitchFamily="18" charset="0"/>
              </a:rPr>
              <a:t>The </a:t>
            </a:r>
            <a:r>
              <a:rPr lang="en-US" sz="2400">
                <a:solidFill>
                  <a:srgbClr val="0000FF"/>
                </a:solidFill>
                <a:latin typeface="Palatino Linotype" pitchFamily="18" charset="0"/>
              </a:rPr>
              <a:t>Amygdala [ah-MIG-dah-la]</a:t>
            </a:r>
            <a:r>
              <a:rPr lang="en-US" sz="2400">
                <a:latin typeface="Palatino Linotype" pitchFamily="18" charset="0"/>
              </a:rPr>
              <a:t> consists of two lima bean-sized neural clusters linked to the emotions of </a:t>
            </a:r>
            <a:r>
              <a:rPr lang="en-US" sz="2400">
                <a:solidFill>
                  <a:srgbClr val="0000FF"/>
                </a:solidFill>
                <a:latin typeface="Palatino Linotype" pitchFamily="18" charset="0"/>
              </a:rPr>
              <a:t>fear and anger</a:t>
            </a:r>
            <a:r>
              <a:rPr lang="en-US" sz="2400">
                <a:latin typeface="Palatino Linotype" pitchFamily="18" charset="0"/>
              </a:rPr>
              <a:t>.</a:t>
            </a:r>
          </a:p>
        </p:txBody>
      </p:sp>
      <p:pic>
        <p:nvPicPr>
          <p:cNvPr id="71684" name="Picture 4" descr="Amygdala"/>
          <p:cNvPicPr>
            <a:picLocks noGrp="1" noChangeAspect="1" noChangeArrowheads="1"/>
          </p:cNvPicPr>
          <p:nvPr>
            <p:ph sz="half" idx="2"/>
          </p:nvPr>
        </p:nvPicPr>
        <p:blipFill>
          <a:blip r:embed="rId2" cstate="print"/>
          <a:srcRect/>
          <a:stretch>
            <a:fillRect/>
          </a:stretch>
        </p:blipFill>
        <p:spPr>
          <a:xfrm>
            <a:off x="4953000" y="1862138"/>
            <a:ext cx="3886200" cy="3886200"/>
          </a:xfrm>
          <a:noFill/>
          <a:ln/>
        </p:spPr>
      </p:pic>
      <p:pic>
        <p:nvPicPr>
          <p:cNvPr id="71685" name="Picture 5" descr="2_amygdala"/>
          <p:cNvPicPr>
            <a:picLocks noChangeAspect="1" noChangeArrowheads="1"/>
          </p:cNvPicPr>
          <p:nvPr/>
        </p:nvPicPr>
        <p:blipFill>
          <a:blip r:embed="rId3" cstate="print"/>
          <a:srcRect/>
          <a:stretch>
            <a:fillRect/>
          </a:stretch>
        </p:blipFill>
        <p:spPr bwMode="auto">
          <a:xfrm>
            <a:off x="2819400" y="7391400"/>
            <a:ext cx="3886200" cy="3668713"/>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85800" y="261938"/>
            <a:ext cx="7772400" cy="1143000"/>
          </a:xfrm>
          <a:prstGeom prst="rect">
            <a:avLst/>
          </a:prstGeom>
          <a:noFill/>
          <a:ln w="9525">
            <a:noFill/>
            <a:miter lim="800000"/>
            <a:headEnd/>
            <a:tailEnd/>
          </a:ln>
          <a:effectLst/>
        </p:spPr>
        <p:txBody>
          <a:bodyPr anchor="ctr"/>
          <a:lstStyle/>
          <a:p>
            <a:pPr algn="ctr" eaLnBrk="1" hangingPunct="1"/>
            <a:r>
              <a:rPr lang="en-US" sz="4000" b="1">
                <a:solidFill>
                  <a:schemeClr val="tx2"/>
                </a:solidFill>
                <a:effectLst>
                  <a:outerShdw blurRad="38100" dist="38100" dir="2700000" algn="tl">
                    <a:srgbClr val="000000"/>
                  </a:outerShdw>
                </a:effectLst>
                <a:latin typeface="Palatino Linotype" pitchFamily="18" charset="0"/>
              </a:rPr>
              <a:t>Hippocampus</a:t>
            </a:r>
          </a:p>
        </p:txBody>
      </p:sp>
      <p:pic>
        <p:nvPicPr>
          <p:cNvPr id="88067" name="Picture 3" descr="figure 09-13"/>
          <p:cNvPicPr>
            <a:picLocks noChangeAspect="1" noChangeArrowheads="1"/>
          </p:cNvPicPr>
          <p:nvPr/>
        </p:nvPicPr>
        <p:blipFill>
          <a:blip r:embed="rId2" cstate="print"/>
          <a:srcRect/>
          <a:stretch>
            <a:fillRect/>
          </a:stretch>
        </p:blipFill>
        <p:spPr bwMode="auto">
          <a:xfrm>
            <a:off x="2565400" y="2914650"/>
            <a:ext cx="3987800" cy="3522663"/>
          </a:xfrm>
          <a:prstGeom prst="rect">
            <a:avLst/>
          </a:prstGeom>
          <a:noFill/>
        </p:spPr>
      </p:pic>
      <p:sp>
        <p:nvSpPr>
          <p:cNvPr id="88068" name="Rectangle 4"/>
          <p:cNvSpPr>
            <a:spLocks noChangeArrowheads="1"/>
          </p:cNvSpPr>
          <p:nvPr/>
        </p:nvSpPr>
        <p:spPr bwMode="auto">
          <a:xfrm>
            <a:off x="1006475" y="1649413"/>
            <a:ext cx="7108825" cy="862012"/>
          </a:xfrm>
          <a:prstGeom prst="rect">
            <a:avLst/>
          </a:prstGeom>
          <a:noFill/>
          <a:ln w="9525">
            <a:noFill/>
            <a:miter lim="800000"/>
            <a:headEnd/>
            <a:tailEnd/>
          </a:ln>
          <a:effectLst/>
        </p:spPr>
        <p:txBody>
          <a:bodyPr wrap="none">
            <a:spAutoFit/>
          </a:bodyPr>
          <a:lstStyle/>
          <a:p>
            <a:pPr marL="457200" indent="-457200" algn="ctr" eaLnBrk="1" hangingPunct="1">
              <a:lnSpc>
                <a:spcPct val="85000"/>
              </a:lnSpc>
              <a:spcBef>
                <a:spcPct val="10000"/>
              </a:spcBef>
              <a:buFont typeface="Wingdings" pitchFamily="2" charset="2"/>
              <a:buNone/>
            </a:pPr>
            <a:r>
              <a:rPr lang="en-US" altLang="en-US" sz="2800" b="1" i="1">
                <a:latin typeface="Palatino Linotype" pitchFamily="18" charset="0"/>
              </a:rPr>
              <a:t>Hippocampus</a:t>
            </a:r>
            <a:r>
              <a:rPr lang="en-US" altLang="en-US" sz="2800">
                <a:solidFill>
                  <a:srgbClr val="0000FF"/>
                </a:solidFill>
                <a:latin typeface="Palatino Linotype" pitchFamily="18" charset="0"/>
              </a:rPr>
              <a:t> </a:t>
            </a:r>
            <a:r>
              <a:rPr lang="en-US" altLang="en-US" sz="2800">
                <a:latin typeface="Palatino Linotype" pitchFamily="18" charset="0"/>
              </a:rPr>
              <a:t>– a neural center in the limbic</a:t>
            </a:r>
          </a:p>
          <a:p>
            <a:pPr marL="457200" indent="-457200" algn="ctr" eaLnBrk="1" hangingPunct="1">
              <a:lnSpc>
                <a:spcPct val="85000"/>
              </a:lnSpc>
              <a:spcBef>
                <a:spcPct val="10000"/>
              </a:spcBef>
              <a:buFont typeface="Wingdings" pitchFamily="2" charset="2"/>
              <a:buNone/>
            </a:pPr>
            <a:r>
              <a:rPr lang="en-US" altLang="en-US" sz="2800">
                <a:latin typeface="Palatino Linotype" pitchFamily="18" charset="0"/>
              </a:rPr>
              <a:t>system that processes explicit memories.</a:t>
            </a:r>
          </a:p>
        </p:txBody>
      </p:sp>
      <p:sp>
        <p:nvSpPr>
          <p:cNvPr id="88069" name="Text Box 5"/>
          <p:cNvSpPr txBox="1">
            <a:spLocks noChangeArrowheads="1"/>
          </p:cNvSpPr>
          <p:nvPr/>
        </p:nvSpPr>
        <p:spPr bwMode="auto">
          <a:xfrm rot="5400000">
            <a:off x="5729288" y="5395912"/>
            <a:ext cx="1892300" cy="244475"/>
          </a:xfrm>
          <a:prstGeom prst="rect">
            <a:avLst/>
          </a:prstGeom>
          <a:noFill/>
          <a:ln w="9525">
            <a:noFill/>
            <a:miter lim="800000"/>
            <a:headEnd/>
            <a:tailEnd/>
          </a:ln>
          <a:effectLst/>
        </p:spPr>
        <p:txBody>
          <a:bodyPr wrap="none">
            <a:spAutoFit/>
          </a:bodyPr>
          <a:lstStyle/>
          <a:p>
            <a:pPr eaLnBrk="1" hangingPunct="1"/>
            <a:r>
              <a:rPr lang="en-US" sz="1000"/>
              <a:t>Weidenfield &amp; Nicolson archives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71513" y="274638"/>
            <a:ext cx="7772400" cy="1143000"/>
          </a:xfrm>
        </p:spPr>
        <p:txBody>
          <a:bodyPr/>
          <a:lstStyle/>
          <a:p>
            <a:r>
              <a:rPr lang="en-US" sz="3600">
                <a:latin typeface="Palatino Linotype" pitchFamily="18" charset="0"/>
              </a:rPr>
              <a:t>Storing Implicit &amp; Explicit Memories</a:t>
            </a:r>
          </a:p>
        </p:txBody>
      </p:sp>
      <p:sp>
        <p:nvSpPr>
          <p:cNvPr id="86019" name="Rectangle 3"/>
          <p:cNvSpPr>
            <a:spLocks noGrp="1" noChangeArrowheads="1"/>
          </p:cNvSpPr>
          <p:nvPr>
            <p:ph type="body" sz="half" idx="1"/>
          </p:nvPr>
        </p:nvSpPr>
        <p:spPr>
          <a:xfrm>
            <a:off x="533400" y="1371600"/>
            <a:ext cx="8001000" cy="1847850"/>
          </a:xfrm>
        </p:spPr>
        <p:txBody>
          <a:bodyPr/>
          <a:lstStyle/>
          <a:p>
            <a:pPr marL="0" indent="0" algn="ctr">
              <a:buFont typeface="Wingdings" pitchFamily="2" charset="2"/>
              <a:buNone/>
            </a:pPr>
            <a:r>
              <a:rPr lang="en-US" altLang="en-US" sz="2400" b="1" i="1">
                <a:latin typeface="Palatino Linotype" pitchFamily="18" charset="0"/>
              </a:rPr>
              <a:t>Explicit Memory</a:t>
            </a:r>
            <a:r>
              <a:rPr lang="en-US" altLang="en-US" sz="2400">
                <a:solidFill>
                  <a:srgbClr val="6600CC"/>
                </a:solidFill>
                <a:latin typeface="Palatino Linotype" pitchFamily="18" charset="0"/>
              </a:rPr>
              <a:t> </a:t>
            </a:r>
            <a:r>
              <a:rPr lang="en-US" altLang="en-US" sz="2400">
                <a:latin typeface="Palatino Linotype" pitchFamily="18" charset="0"/>
              </a:rPr>
              <a:t>refers to facts and experiences that one can consciously know and declare. </a:t>
            </a:r>
            <a:r>
              <a:rPr lang="en-US" altLang="en-US" sz="2400" b="1" i="1">
                <a:latin typeface="Palatino Linotype" pitchFamily="18" charset="0"/>
              </a:rPr>
              <a:t>Implicit memory</a:t>
            </a:r>
            <a:r>
              <a:rPr lang="en-US" altLang="en-US" sz="2400">
                <a:latin typeface="Palatino Linotype" pitchFamily="18" charset="0"/>
              </a:rPr>
              <a:t> involves learning an action while the individual does not know or declare what she knows.</a:t>
            </a:r>
            <a:endParaRPr lang="en-US" sz="2400">
              <a:latin typeface="Palatino Linotype" pitchFamily="18" charset="0"/>
            </a:endParaRPr>
          </a:p>
        </p:txBody>
      </p:sp>
      <p:pic>
        <p:nvPicPr>
          <p:cNvPr id="86020" name="Picture 4" descr="12673_MyersPsy8e_fig"/>
          <p:cNvPicPr>
            <a:picLocks noGrp="1" noChangeAspect="1" noChangeArrowheads="1"/>
          </p:cNvPicPr>
          <p:nvPr>
            <p:ph sz="half" idx="2"/>
          </p:nvPr>
        </p:nvPicPr>
        <p:blipFill>
          <a:blip r:embed="rId3" cstate="print"/>
          <a:srcRect/>
          <a:stretch>
            <a:fillRect/>
          </a:stretch>
        </p:blipFill>
        <p:spPr>
          <a:xfrm>
            <a:off x="638175" y="3154363"/>
            <a:ext cx="7848600" cy="3132137"/>
          </a:xfrm>
          <a:no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ChangeAspect="1" noChangeArrowheads="1"/>
          </p:cNvSpPr>
          <p:nvPr/>
        </p:nvSpPr>
        <p:spPr bwMode="auto">
          <a:xfrm>
            <a:off x="3810000" y="4191000"/>
            <a:ext cx="4572000" cy="457200"/>
          </a:xfrm>
          <a:prstGeom prst="roundRect">
            <a:avLst>
              <a:gd name="adj" fmla="val 16667"/>
            </a:avLst>
          </a:prstGeom>
          <a:solidFill>
            <a:srgbClr val="8DC6FF"/>
          </a:solidFill>
          <a:ln w="9525">
            <a:solidFill>
              <a:schemeClr val="tx1"/>
            </a:solidFill>
            <a:round/>
            <a:headEnd/>
            <a:tailEnd/>
          </a:ln>
          <a:effectLst/>
        </p:spPr>
        <p:txBody>
          <a:bodyPr wrap="none" anchor="ctr"/>
          <a:lstStyle/>
          <a:p>
            <a:endParaRPr lang="en-US"/>
          </a:p>
        </p:txBody>
      </p:sp>
      <p:sp>
        <p:nvSpPr>
          <p:cNvPr id="89091" name="AutoShape 3"/>
          <p:cNvSpPr>
            <a:spLocks noChangeAspect="1" noChangeArrowheads="1"/>
          </p:cNvSpPr>
          <p:nvPr/>
        </p:nvSpPr>
        <p:spPr bwMode="auto">
          <a:xfrm>
            <a:off x="6096000" y="4191000"/>
            <a:ext cx="2286000" cy="457200"/>
          </a:xfrm>
          <a:prstGeom prst="roundRect">
            <a:avLst>
              <a:gd name="adj" fmla="val 16667"/>
            </a:avLst>
          </a:prstGeom>
          <a:solidFill>
            <a:srgbClr val="FFA5FF"/>
          </a:solidFill>
          <a:ln w="9525">
            <a:solidFill>
              <a:schemeClr val="tx1"/>
            </a:solidFill>
            <a:round/>
            <a:headEnd/>
            <a:tailEnd/>
          </a:ln>
          <a:effectLst/>
        </p:spPr>
        <p:txBody>
          <a:bodyPr wrap="none" anchor="ctr"/>
          <a:lstStyle/>
          <a:p>
            <a:pPr algn="ctr" eaLnBrk="1" hangingPunct="1"/>
            <a:r>
              <a:rPr lang="en-US" b="1">
                <a:latin typeface="Palatino Linotype" pitchFamily="18" charset="0"/>
              </a:rPr>
              <a:t>No New Memories</a:t>
            </a:r>
          </a:p>
        </p:txBody>
      </p:sp>
      <p:sp>
        <p:nvSpPr>
          <p:cNvPr id="89092" name="Rectangle 4"/>
          <p:cNvSpPr>
            <a:spLocks noGrp="1" noChangeArrowheads="1"/>
          </p:cNvSpPr>
          <p:nvPr>
            <p:ph type="title"/>
          </p:nvPr>
        </p:nvSpPr>
        <p:spPr>
          <a:xfrm>
            <a:off x="671513" y="274638"/>
            <a:ext cx="7772400" cy="1143000"/>
          </a:xfrm>
        </p:spPr>
        <p:txBody>
          <a:bodyPr/>
          <a:lstStyle/>
          <a:p>
            <a:r>
              <a:rPr lang="en-US" sz="4000">
                <a:latin typeface="Palatino Linotype" pitchFamily="18" charset="0"/>
              </a:rPr>
              <a:t>Anterograde Amnesia</a:t>
            </a:r>
          </a:p>
        </p:txBody>
      </p:sp>
      <p:sp>
        <p:nvSpPr>
          <p:cNvPr id="89093" name="Rectangle 5"/>
          <p:cNvSpPr>
            <a:spLocks noGrp="1" noChangeArrowheads="1"/>
          </p:cNvSpPr>
          <p:nvPr>
            <p:ph type="body" idx="1"/>
          </p:nvPr>
        </p:nvSpPr>
        <p:spPr>
          <a:xfrm>
            <a:off x="1022350" y="3697288"/>
            <a:ext cx="2259013" cy="1258887"/>
          </a:xfrm>
        </p:spPr>
        <p:txBody>
          <a:bodyPr/>
          <a:lstStyle/>
          <a:p>
            <a:pPr marL="0" indent="0" algn="ctr">
              <a:lnSpc>
                <a:spcPct val="80000"/>
              </a:lnSpc>
              <a:buFont typeface="Wingdings" pitchFamily="2" charset="2"/>
              <a:buNone/>
            </a:pPr>
            <a:r>
              <a:rPr lang="en-US" sz="2400">
                <a:latin typeface="Palatino Linotype" pitchFamily="18" charset="0"/>
              </a:rPr>
              <a:t>Anterograde</a:t>
            </a:r>
          </a:p>
          <a:p>
            <a:pPr marL="0" indent="0" algn="ctr">
              <a:lnSpc>
                <a:spcPct val="80000"/>
              </a:lnSpc>
              <a:buFont typeface="Wingdings" pitchFamily="2" charset="2"/>
              <a:buNone/>
            </a:pPr>
            <a:r>
              <a:rPr lang="en-US" sz="2400">
                <a:latin typeface="Palatino Linotype" pitchFamily="18" charset="0"/>
              </a:rPr>
              <a:t>Amnesia</a:t>
            </a:r>
          </a:p>
          <a:p>
            <a:pPr marL="0" indent="0" algn="ctr">
              <a:lnSpc>
                <a:spcPct val="80000"/>
              </a:lnSpc>
              <a:buFont typeface="Wingdings" pitchFamily="2" charset="2"/>
              <a:buNone/>
            </a:pPr>
            <a:r>
              <a:rPr lang="en-US" sz="2400">
                <a:latin typeface="Palatino Linotype" pitchFamily="18" charset="0"/>
              </a:rPr>
              <a:t>(HM)</a:t>
            </a:r>
          </a:p>
        </p:txBody>
      </p:sp>
      <p:sp>
        <p:nvSpPr>
          <p:cNvPr id="89094" name="Text Box 6"/>
          <p:cNvSpPr txBox="1">
            <a:spLocks noChangeArrowheads="1"/>
          </p:cNvSpPr>
          <p:nvPr/>
        </p:nvSpPr>
        <p:spPr bwMode="auto">
          <a:xfrm>
            <a:off x="5605463" y="5167313"/>
            <a:ext cx="1009650" cy="366712"/>
          </a:xfrm>
          <a:prstGeom prst="rect">
            <a:avLst/>
          </a:prstGeom>
          <a:noFill/>
          <a:ln w="9525">
            <a:noFill/>
            <a:miter lim="800000"/>
            <a:headEnd/>
            <a:tailEnd/>
          </a:ln>
          <a:effectLst/>
        </p:spPr>
        <p:txBody>
          <a:bodyPr wrap="none">
            <a:spAutoFit/>
          </a:bodyPr>
          <a:lstStyle/>
          <a:p>
            <a:pPr eaLnBrk="1" hangingPunct="1"/>
            <a:r>
              <a:rPr lang="en-US" b="1">
                <a:latin typeface="Palatino Linotype" pitchFamily="18" charset="0"/>
              </a:rPr>
              <a:t>Surgery</a:t>
            </a:r>
          </a:p>
        </p:txBody>
      </p:sp>
      <p:sp>
        <p:nvSpPr>
          <p:cNvPr id="89095" name="Rectangle 7"/>
          <p:cNvSpPr>
            <a:spLocks noChangeArrowheads="1"/>
          </p:cNvSpPr>
          <p:nvPr/>
        </p:nvSpPr>
        <p:spPr bwMode="auto">
          <a:xfrm>
            <a:off x="366713" y="1589088"/>
            <a:ext cx="8382000" cy="1800225"/>
          </a:xfrm>
          <a:prstGeom prst="rect">
            <a:avLst/>
          </a:prstGeom>
          <a:noFill/>
          <a:ln w="9525">
            <a:noFill/>
            <a:miter lim="800000"/>
            <a:headEnd/>
            <a:tailEnd/>
          </a:ln>
          <a:effectLst/>
        </p:spPr>
        <p:txBody>
          <a:bodyPr>
            <a:spAutoFit/>
          </a:bodyPr>
          <a:lstStyle/>
          <a:p>
            <a:pPr algn="ctr" eaLnBrk="1" hangingPunct="1"/>
            <a:r>
              <a:rPr lang="en-US" sz="2800">
                <a:latin typeface="Palatino Linotype" pitchFamily="18" charset="0"/>
              </a:rPr>
              <a:t>After losing his hippocampus in surgery, patient Henry M. (HM) remembered everything before the operation but cannot make new memories. We call this </a:t>
            </a:r>
            <a:r>
              <a:rPr lang="en-US" sz="2800" b="1" i="1">
                <a:latin typeface="Palatino Linotype" pitchFamily="18" charset="0"/>
              </a:rPr>
              <a:t>anterograde amnesia</a:t>
            </a:r>
            <a:r>
              <a:rPr lang="en-US" sz="2800">
                <a:latin typeface="Palatino Linotype" pitchFamily="18" charset="0"/>
              </a:rPr>
              <a:t>.</a:t>
            </a:r>
          </a:p>
        </p:txBody>
      </p:sp>
      <p:cxnSp>
        <p:nvCxnSpPr>
          <p:cNvPr id="89096" name="AutoShape 8"/>
          <p:cNvCxnSpPr>
            <a:cxnSpLocks noChangeShapeType="1"/>
            <a:stCxn id="89094" idx="0"/>
            <a:endCxn id="89098" idx="1"/>
          </p:cNvCxnSpPr>
          <p:nvPr/>
        </p:nvCxnSpPr>
        <p:spPr bwMode="auto">
          <a:xfrm flipV="1">
            <a:off x="6110288" y="4672013"/>
            <a:ext cx="0" cy="495300"/>
          </a:xfrm>
          <a:prstGeom prst="straightConnector1">
            <a:avLst/>
          </a:prstGeom>
          <a:noFill/>
          <a:ln w="38100">
            <a:solidFill>
              <a:schemeClr val="tx1"/>
            </a:solidFill>
            <a:round/>
            <a:headEnd/>
            <a:tailEnd type="triangle" w="med" len="med"/>
          </a:ln>
          <a:effectLst/>
        </p:spPr>
      </p:cxnSp>
      <p:sp>
        <p:nvSpPr>
          <p:cNvPr id="89097" name="Text Box 9"/>
          <p:cNvSpPr txBox="1">
            <a:spLocks noChangeArrowheads="1"/>
          </p:cNvSpPr>
          <p:nvPr/>
        </p:nvSpPr>
        <p:spPr bwMode="auto">
          <a:xfrm>
            <a:off x="4125913" y="4238625"/>
            <a:ext cx="1727200" cy="366713"/>
          </a:xfrm>
          <a:prstGeom prst="rect">
            <a:avLst/>
          </a:prstGeom>
          <a:noFill/>
          <a:ln w="9525">
            <a:noFill/>
            <a:miter lim="800000"/>
            <a:headEnd/>
            <a:tailEnd/>
          </a:ln>
          <a:effectLst/>
        </p:spPr>
        <p:txBody>
          <a:bodyPr wrap="none">
            <a:spAutoFit/>
          </a:bodyPr>
          <a:lstStyle/>
          <a:p>
            <a:pPr algn="ctr" eaLnBrk="1" hangingPunct="1"/>
            <a:r>
              <a:rPr lang="en-US" b="1">
                <a:latin typeface="Palatino Linotype" pitchFamily="18" charset="0"/>
              </a:rPr>
              <a:t>Memory Intact</a:t>
            </a:r>
          </a:p>
        </p:txBody>
      </p:sp>
      <p:sp>
        <p:nvSpPr>
          <p:cNvPr id="89098" name="Line 10"/>
          <p:cNvSpPr>
            <a:spLocks noChangeShapeType="1"/>
          </p:cNvSpPr>
          <p:nvPr/>
        </p:nvSpPr>
        <p:spPr bwMode="auto">
          <a:xfrm>
            <a:off x="6110288" y="4191000"/>
            <a:ext cx="0" cy="457200"/>
          </a:xfrm>
          <a:prstGeom prst="line">
            <a:avLst/>
          </a:prstGeom>
          <a:noFill/>
          <a:ln w="476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279400"/>
            <a:ext cx="7772400" cy="1143000"/>
          </a:xfrm>
        </p:spPr>
        <p:txBody>
          <a:bodyPr/>
          <a:lstStyle/>
          <a:p>
            <a:r>
              <a:rPr lang="en-US" sz="4000">
                <a:latin typeface="Palatino Linotype" pitchFamily="18" charset="0"/>
              </a:rPr>
              <a:t>Implicit Memory</a:t>
            </a:r>
          </a:p>
        </p:txBody>
      </p:sp>
      <p:sp>
        <p:nvSpPr>
          <p:cNvPr id="90115" name="Rectangle 3"/>
          <p:cNvSpPr>
            <a:spLocks noGrp="1" noChangeArrowheads="1"/>
          </p:cNvSpPr>
          <p:nvPr>
            <p:ph type="body" idx="1"/>
          </p:nvPr>
        </p:nvSpPr>
        <p:spPr>
          <a:xfrm>
            <a:off x="561975" y="5562600"/>
            <a:ext cx="8001000" cy="1066800"/>
          </a:xfrm>
          <a:noFill/>
          <a:ln/>
        </p:spPr>
        <p:txBody>
          <a:bodyPr/>
          <a:lstStyle/>
          <a:p>
            <a:pPr marL="0" indent="0" algn="ctr">
              <a:buFont typeface="Wingdings" pitchFamily="2" charset="2"/>
              <a:buNone/>
            </a:pPr>
            <a:r>
              <a:rPr lang="en-US" sz="2000">
                <a:latin typeface="Palatino Linotype" pitchFamily="18" charset="0"/>
              </a:rPr>
              <a:t>HM learned the Tower of Hanoi (game) after his surgery. Each time he plays it, he is unable to remember the fact that he has already played the game.</a:t>
            </a:r>
          </a:p>
        </p:txBody>
      </p:sp>
      <p:sp>
        <p:nvSpPr>
          <p:cNvPr id="90116" name="Rectangle 4"/>
          <p:cNvSpPr>
            <a:spLocks noChangeArrowheads="1"/>
          </p:cNvSpPr>
          <p:nvPr/>
        </p:nvSpPr>
        <p:spPr bwMode="auto">
          <a:xfrm>
            <a:off x="881063" y="1600200"/>
            <a:ext cx="7351712" cy="1287463"/>
          </a:xfrm>
          <a:prstGeom prst="rect">
            <a:avLst/>
          </a:prstGeom>
          <a:noFill/>
          <a:ln w="9525">
            <a:noFill/>
            <a:miter lim="800000"/>
            <a:headEnd/>
            <a:tailEnd/>
          </a:ln>
          <a:effectLst/>
        </p:spPr>
        <p:txBody>
          <a:bodyPr wrap="none">
            <a:spAutoFit/>
          </a:bodyPr>
          <a:lstStyle/>
          <a:p>
            <a:pPr algn="ctr" eaLnBrk="1" hangingPunct="1">
              <a:lnSpc>
                <a:spcPct val="80000"/>
              </a:lnSpc>
              <a:spcBef>
                <a:spcPct val="20000"/>
              </a:spcBef>
            </a:pPr>
            <a:r>
              <a:rPr lang="en-US" sz="2800">
                <a:latin typeface="Palatino Linotype" pitchFamily="18" charset="0"/>
              </a:rPr>
              <a:t>HM is unable to make new memories that are</a:t>
            </a:r>
          </a:p>
          <a:p>
            <a:pPr algn="ctr" eaLnBrk="1" hangingPunct="1">
              <a:lnSpc>
                <a:spcPct val="80000"/>
              </a:lnSpc>
              <a:spcBef>
                <a:spcPct val="20000"/>
              </a:spcBef>
            </a:pPr>
            <a:r>
              <a:rPr lang="en-US" sz="2800">
                <a:latin typeface="Palatino Linotype" pitchFamily="18" charset="0"/>
              </a:rPr>
              <a:t>declarative (explicit), but he can form new</a:t>
            </a:r>
          </a:p>
          <a:p>
            <a:pPr algn="ctr" eaLnBrk="1" hangingPunct="1">
              <a:lnSpc>
                <a:spcPct val="80000"/>
              </a:lnSpc>
              <a:spcBef>
                <a:spcPct val="20000"/>
              </a:spcBef>
            </a:pPr>
            <a:r>
              <a:rPr lang="en-US" sz="2800">
                <a:latin typeface="Palatino Linotype" pitchFamily="18" charset="0"/>
              </a:rPr>
              <a:t>memories that are procedural (implicit).</a:t>
            </a:r>
          </a:p>
        </p:txBody>
      </p:sp>
      <p:grpSp>
        <p:nvGrpSpPr>
          <p:cNvPr id="2" name="Group 5"/>
          <p:cNvGrpSpPr>
            <a:grpSpLocks/>
          </p:cNvGrpSpPr>
          <p:nvPr/>
        </p:nvGrpSpPr>
        <p:grpSpPr bwMode="auto">
          <a:xfrm>
            <a:off x="2524125" y="2971800"/>
            <a:ext cx="4038600" cy="2547938"/>
            <a:chOff x="1590" y="1872"/>
            <a:chExt cx="2544" cy="1605"/>
          </a:xfrm>
        </p:grpSpPr>
        <p:sp>
          <p:nvSpPr>
            <p:cNvPr id="90118" name="Rectangle 6" descr="Oak"/>
            <p:cNvSpPr>
              <a:spLocks noChangeArrowheads="1"/>
            </p:cNvSpPr>
            <p:nvPr/>
          </p:nvSpPr>
          <p:spPr bwMode="auto">
            <a:xfrm>
              <a:off x="1590" y="3264"/>
              <a:ext cx="2544" cy="192"/>
            </a:xfrm>
            <a:prstGeom prst="rect">
              <a:avLst/>
            </a:prstGeom>
            <a:blipFill dpi="0" rotWithShape="1">
              <a:blip r:embed="rId2" cstate="print"/>
              <a:srcRect/>
              <a:tile tx="0" ty="0" sx="100000" sy="100000" flip="none" algn="tl"/>
            </a:blipFill>
            <a:ln w="9525">
              <a:noFill/>
              <a:miter lim="800000"/>
              <a:headEnd/>
              <a:tailEnd/>
            </a:ln>
            <a:effectLst/>
          </p:spPr>
          <p:txBody>
            <a:bodyPr wrap="none" anchor="ctr"/>
            <a:lstStyle/>
            <a:p>
              <a:endParaRPr lang="en-US"/>
            </a:p>
          </p:txBody>
        </p:sp>
        <p:sp>
          <p:nvSpPr>
            <p:cNvPr id="90119" name="AutoShape 7"/>
            <p:cNvSpPr>
              <a:spLocks noChangeArrowheads="1"/>
            </p:cNvSpPr>
            <p:nvPr/>
          </p:nvSpPr>
          <p:spPr bwMode="auto">
            <a:xfrm>
              <a:off x="1974" y="1872"/>
              <a:ext cx="96" cy="1392"/>
            </a:xfrm>
            <a:prstGeom prst="roundRect">
              <a:avLst>
                <a:gd name="adj" fmla="val 16667"/>
              </a:avLst>
            </a:prstGeom>
            <a:solidFill>
              <a:srgbClr val="5F5F5F"/>
            </a:solidFill>
            <a:ln w="9525">
              <a:solidFill>
                <a:srgbClr val="5F5F5F"/>
              </a:solidFill>
              <a:round/>
              <a:headEnd/>
              <a:tailEnd/>
            </a:ln>
            <a:effectLst/>
          </p:spPr>
          <p:txBody>
            <a:bodyPr wrap="none" anchor="ctr"/>
            <a:lstStyle/>
            <a:p>
              <a:endParaRPr lang="en-US"/>
            </a:p>
          </p:txBody>
        </p:sp>
        <p:sp>
          <p:nvSpPr>
            <p:cNvPr id="90120" name="AutoShape 8"/>
            <p:cNvSpPr>
              <a:spLocks noChangeArrowheads="1"/>
            </p:cNvSpPr>
            <p:nvPr/>
          </p:nvSpPr>
          <p:spPr bwMode="auto">
            <a:xfrm>
              <a:off x="2835" y="1872"/>
              <a:ext cx="96" cy="1392"/>
            </a:xfrm>
            <a:prstGeom prst="roundRect">
              <a:avLst>
                <a:gd name="adj" fmla="val 16667"/>
              </a:avLst>
            </a:prstGeom>
            <a:solidFill>
              <a:srgbClr val="5F5F5F"/>
            </a:solidFill>
            <a:ln w="9525">
              <a:solidFill>
                <a:srgbClr val="5F5F5F"/>
              </a:solidFill>
              <a:round/>
              <a:headEnd/>
              <a:tailEnd/>
            </a:ln>
            <a:effectLst/>
          </p:spPr>
          <p:txBody>
            <a:bodyPr wrap="none" anchor="ctr"/>
            <a:lstStyle/>
            <a:p>
              <a:endParaRPr lang="en-US"/>
            </a:p>
          </p:txBody>
        </p:sp>
        <p:sp>
          <p:nvSpPr>
            <p:cNvPr id="90121" name="AutoShape 9"/>
            <p:cNvSpPr>
              <a:spLocks noChangeArrowheads="1"/>
            </p:cNvSpPr>
            <p:nvPr/>
          </p:nvSpPr>
          <p:spPr bwMode="auto">
            <a:xfrm>
              <a:off x="3654" y="1872"/>
              <a:ext cx="96" cy="1392"/>
            </a:xfrm>
            <a:prstGeom prst="roundRect">
              <a:avLst>
                <a:gd name="adj" fmla="val 16667"/>
              </a:avLst>
            </a:prstGeom>
            <a:solidFill>
              <a:srgbClr val="5F5F5F"/>
            </a:solidFill>
            <a:ln w="9525">
              <a:solidFill>
                <a:srgbClr val="5F5F5F"/>
              </a:solidFill>
              <a:round/>
              <a:headEnd/>
              <a:tailEnd/>
            </a:ln>
            <a:effectLst/>
          </p:spPr>
          <p:txBody>
            <a:bodyPr wrap="none" anchor="ctr"/>
            <a:lstStyle/>
            <a:p>
              <a:endParaRPr lang="en-US"/>
            </a:p>
          </p:txBody>
        </p:sp>
        <p:sp>
          <p:nvSpPr>
            <p:cNvPr id="90122" name="AutoShape 10"/>
            <p:cNvSpPr>
              <a:spLocks noChangeArrowheads="1"/>
            </p:cNvSpPr>
            <p:nvPr/>
          </p:nvSpPr>
          <p:spPr bwMode="auto">
            <a:xfrm>
              <a:off x="1689" y="3120"/>
              <a:ext cx="672" cy="144"/>
            </a:xfrm>
            <a:prstGeom prst="roundRect">
              <a:avLst>
                <a:gd name="adj" fmla="val 16667"/>
              </a:avLst>
            </a:prstGeom>
            <a:solidFill>
              <a:srgbClr val="FF3300"/>
            </a:solidFill>
            <a:ln w="9525">
              <a:solidFill>
                <a:srgbClr val="FF3300"/>
              </a:solidFill>
              <a:round/>
              <a:headEnd/>
              <a:tailEnd/>
            </a:ln>
            <a:effectLst/>
          </p:spPr>
          <p:txBody>
            <a:bodyPr wrap="none" anchor="ctr"/>
            <a:lstStyle/>
            <a:p>
              <a:endParaRPr lang="en-US"/>
            </a:p>
          </p:txBody>
        </p:sp>
        <p:sp>
          <p:nvSpPr>
            <p:cNvPr id="90123" name="AutoShape 11"/>
            <p:cNvSpPr>
              <a:spLocks noChangeArrowheads="1"/>
            </p:cNvSpPr>
            <p:nvPr/>
          </p:nvSpPr>
          <p:spPr bwMode="auto">
            <a:xfrm>
              <a:off x="1734" y="2976"/>
              <a:ext cx="576" cy="144"/>
            </a:xfrm>
            <a:prstGeom prst="roundRect">
              <a:avLst>
                <a:gd name="adj" fmla="val 16667"/>
              </a:avLst>
            </a:prstGeom>
            <a:solidFill>
              <a:schemeClr val="accent2"/>
            </a:solidFill>
            <a:ln w="9525">
              <a:solidFill>
                <a:schemeClr val="accent2"/>
              </a:solidFill>
              <a:round/>
              <a:headEnd/>
              <a:tailEnd/>
            </a:ln>
            <a:effectLst/>
          </p:spPr>
          <p:txBody>
            <a:bodyPr wrap="none" anchor="ctr"/>
            <a:lstStyle/>
            <a:p>
              <a:endParaRPr lang="en-US"/>
            </a:p>
          </p:txBody>
        </p:sp>
        <p:sp>
          <p:nvSpPr>
            <p:cNvPr id="90124" name="AutoShape 12"/>
            <p:cNvSpPr>
              <a:spLocks noChangeArrowheads="1"/>
            </p:cNvSpPr>
            <p:nvPr/>
          </p:nvSpPr>
          <p:spPr bwMode="auto">
            <a:xfrm>
              <a:off x="1782" y="2823"/>
              <a:ext cx="480" cy="144"/>
            </a:xfrm>
            <a:prstGeom prst="roundRect">
              <a:avLst>
                <a:gd name="adj" fmla="val 16667"/>
              </a:avLst>
            </a:prstGeom>
            <a:solidFill>
              <a:srgbClr val="FFFF00"/>
            </a:solidFill>
            <a:ln w="9525">
              <a:solidFill>
                <a:srgbClr val="FFFF00"/>
              </a:solidFill>
              <a:round/>
              <a:headEnd/>
              <a:tailEnd/>
            </a:ln>
            <a:effectLst/>
          </p:spPr>
          <p:txBody>
            <a:bodyPr wrap="none" anchor="ctr"/>
            <a:lstStyle/>
            <a:p>
              <a:endParaRPr lang="en-US"/>
            </a:p>
          </p:txBody>
        </p:sp>
        <p:sp>
          <p:nvSpPr>
            <p:cNvPr id="90125" name="AutoShape 13"/>
            <p:cNvSpPr>
              <a:spLocks noChangeArrowheads="1"/>
            </p:cNvSpPr>
            <p:nvPr/>
          </p:nvSpPr>
          <p:spPr bwMode="auto">
            <a:xfrm>
              <a:off x="1830" y="2679"/>
              <a:ext cx="384" cy="144"/>
            </a:xfrm>
            <a:prstGeom prst="roundRect">
              <a:avLst>
                <a:gd name="adj" fmla="val 16667"/>
              </a:avLst>
            </a:prstGeom>
            <a:solidFill>
              <a:srgbClr val="33CC33"/>
            </a:solidFill>
            <a:ln w="9525">
              <a:solidFill>
                <a:srgbClr val="33CC33"/>
              </a:solidFill>
              <a:round/>
              <a:headEnd/>
              <a:tailEnd/>
            </a:ln>
            <a:effectLst/>
          </p:spPr>
          <p:txBody>
            <a:bodyPr wrap="none" anchor="ctr"/>
            <a:lstStyle/>
            <a:p>
              <a:endParaRPr lang="en-US"/>
            </a:p>
          </p:txBody>
        </p:sp>
        <p:sp>
          <p:nvSpPr>
            <p:cNvPr id="90126" name="Text Box 14"/>
            <p:cNvSpPr txBox="1">
              <a:spLocks noChangeArrowheads="1"/>
            </p:cNvSpPr>
            <p:nvPr/>
          </p:nvSpPr>
          <p:spPr bwMode="auto">
            <a:xfrm>
              <a:off x="3600" y="3264"/>
              <a:ext cx="208" cy="212"/>
            </a:xfrm>
            <a:prstGeom prst="rect">
              <a:avLst/>
            </a:prstGeom>
            <a:noFill/>
            <a:ln w="9525">
              <a:noFill/>
              <a:miter lim="800000"/>
              <a:headEnd/>
              <a:tailEnd/>
            </a:ln>
            <a:effectLst/>
          </p:spPr>
          <p:txBody>
            <a:bodyPr wrap="none">
              <a:spAutoFit/>
            </a:bodyPr>
            <a:lstStyle/>
            <a:p>
              <a:pPr eaLnBrk="1" hangingPunct="1"/>
              <a:r>
                <a:rPr lang="en-US" sz="1600" b="1">
                  <a:solidFill>
                    <a:srgbClr val="FFFF00"/>
                  </a:solidFill>
                  <a:latin typeface="Palatino Linotype" pitchFamily="18" charset="0"/>
                </a:rPr>
                <a:t>C</a:t>
              </a:r>
            </a:p>
          </p:txBody>
        </p:sp>
        <p:sp>
          <p:nvSpPr>
            <p:cNvPr id="90127" name="Text Box 15"/>
            <p:cNvSpPr txBox="1">
              <a:spLocks noChangeArrowheads="1"/>
            </p:cNvSpPr>
            <p:nvPr/>
          </p:nvSpPr>
          <p:spPr bwMode="auto">
            <a:xfrm>
              <a:off x="2772" y="3265"/>
              <a:ext cx="201" cy="212"/>
            </a:xfrm>
            <a:prstGeom prst="rect">
              <a:avLst/>
            </a:prstGeom>
            <a:noFill/>
            <a:ln w="9525">
              <a:noFill/>
              <a:miter lim="800000"/>
              <a:headEnd/>
              <a:tailEnd/>
            </a:ln>
            <a:effectLst/>
          </p:spPr>
          <p:txBody>
            <a:bodyPr wrap="none">
              <a:spAutoFit/>
            </a:bodyPr>
            <a:lstStyle/>
            <a:p>
              <a:pPr eaLnBrk="1" hangingPunct="1"/>
              <a:r>
                <a:rPr lang="en-US" sz="1600" b="1">
                  <a:solidFill>
                    <a:srgbClr val="FFFF00"/>
                  </a:solidFill>
                  <a:latin typeface="Palatino Linotype" pitchFamily="18" charset="0"/>
                </a:rPr>
                <a:t>B</a:t>
              </a:r>
            </a:p>
          </p:txBody>
        </p:sp>
        <p:sp>
          <p:nvSpPr>
            <p:cNvPr id="90128" name="Text Box 16"/>
            <p:cNvSpPr txBox="1">
              <a:spLocks noChangeArrowheads="1"/>
            </p:cNvSpPr>
            <p:nvPr/>
          </p:nvSpPr>
          <p:spPr bwMode="auto">
            <a:xfrm>
              <a:off x="1902" y="3262"/>
              <a:ext cx="216" cy="212"/>
            </a:xfrm>
            <a:prstGeom prst="rect">
              <a:avLst/>
            </a:prstGeom>
            <a:noFill/>
            <a:ln w="9525">
              <a:noFill/>
              <a:miter lim="800000"/>
              <a:headEnd/>
              <a:tailEnd/>
            </a:ln>
            <a:effectLst/>
          </p:spPr>
          <p:txBody>
            <a:bodyPr wrap="none">
              <a:spAutoFit/>
            </a:bodyPr>
            <a:lstStyle/>
            <a:p>
              <a:pPr eaLnBrk="1" hangingPunct="1"/>
              <a:r>
                <a:rPr lang="en-US" sz="1600" b="1">
                  <a:solidFill>
                    <a:srgbClr val="FFFF00"/>
                  </a:solidFill>
                  <a:latin typeface="Palatino Linotype" pitchFamily="18" charset="0"/>
                </a:rPr>
                <a:t>A</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7813"/>
            <a:ext cx="5486400" cy="792162"/>
          </a:xfrm>
        </p:spPr>
        <p:txBody>
          <a:bodyPr/>
          <a:lstStyle/>
          <a:p>
            <a:r>
              <a:rPr lang="en-US" sz="4000">
                <a:solidFill>
                  <a:schemeClr val="tx1"/>
                </a:solidFill>
                <a:latin typeface="Palatino Linotype" pitchFamily="18" charset="0"/>
              </a:rPr>
              <a:t>Hypothalamus</a:t>
            </a:r>
          </a:p>
        </p:txBody>
      </p:sp>
      <p:sp>
        <p:nvSpPr>
          <p:cNvPr id="72707" name="Rectangle 3"/>
          <p:cNvSpPr>
            <a:spLocks noGrp="1" noChangeArrowheads="1"/>
          </p:cNvSpPr>
          <p:nvPr>
            <p:ph type="body" sz="half" idx="1"/>
          </p:nvPr>
        </p:nvSpPr>
        <p:spPr>
          <a:xfrm>
            <a:off x="457200" y="1219200"/>
            <a:ext cx="5334000" cy="4525963"/>
          </a:xfrm>
          <a:noFill/>
          <a:ln/>
        </p:spPr>
        <p:txBody>
          <a:bodyPr/>
          <a:lstStyle/>
          <a:p>
            <a:pPr marL="225425" indent="-225425">
              <a:buClr>
                <a:schemeClr val="tx1"/>
              </a:buClr>
            </a:pPr>
            <a:r>
              <a:rPr lang="en-US" sz="2400">
                <a:solidFill>
                  <a:srgbClr val="0000FF"/>
                </a:solidFill>
                <a:latin typeface="Palatino Linotype" pitchFamily="18" charset="0"/>
              </a:rPr>
              <a:t>Hypothalamus</a:t>
            </a:r>
            <a:r>
              <a:rPr lang="en-US" sz="2400">
                <a:latin typeface="Palatino Linotype" pitchFamily="18" charset="0"/>
              </a:rPr>
              <a:t> lies below (</a:t>
            </a:r>
            <a:r>
              <a:rPr lang="en-US" sz="2400" i="1">
                <a:latin typeface="Palatino Linotype" pitchFamily="18" charset="0"/>
              </a:rPr>
              <a:t>hypo</a:t>
            </a:r>
            <a:r>
              <a:rPr lang="en-US" sz="2400">
                <a:latin typeface="Palatino Linotype" pitchFamily="18" charset="0"/>
              </a:rPr>
              <a:t>) the thalamus.  </a:t>
            </a:r>
          </a:p>
          <a:p>
            <a:pPr marL="225425" indent="-225425">
              <a:buClr>
                <a:schemeClr val="tx1"/>
              </a:buClr>
            </a:pPr>
            <a:r>
              <a:rPr lang="en-US" sz="2400">
                <a:latin typeface="Palatino Linotype" pitchFamily="18" charset="0"/>
              </a:rPr>
              <a:t>Directs maintenance activities like eating, drinking, body temperature, and control of emotions.</a:t>
            </a:r>
          </a:p>
          <a:p>
            <a:pPr marL="225425" indent="-225425">
              <a:buClr>
                <a:schemeClr val="tx1"/>
              </a:buClr>
            </a:pPr>
            <a:r>
              <a:rPr lang="en-US" sz="2400">
                <a:latin typeface="Palatino Linotype" pitchFamily="18" charset="0"/>
              </a:rPr>
              <a:t>It stimulates or inhibits pituitary gland </a:t>
            </a:r>
            <a:r>
              <a:rPr lang="en-US" sz="2400">
                <a:latin typeface="Palatino Linotype" pitchFamily="18" charset="0"/>
                <a:sym typeface="Wingdings" pitchFamily="2" charset="2"/>
              </a:rPr>
              <a:t> other endocrine glands</a:t>
            </a:r>
            <a:endParaRPr lang="en-US" sz="2400">
              <a:latin typeface="Palatino Linotype" pitchFamily="18" charset="0"/>
            </a:endParaRPr>
          </a:p>
        </p:txBody>
      </p:sp>
      <p:pic>
        <p:nvPicPr>
          <p:cNvPr id="72708" name="Picture 4" descr="Hypothalamus"/>
          <p:cNvPicPr>
            <a:picLocks noGrp="1" noChangeAspect="1" noChangeArrowheads="1"/>
          </p:cNvPicPr>
          <p:nvPr>
            <p:ph sz="half" idx="2"/>
          </p:nvPr>
        </p:nvPicPr>
        <p:blipFill>
          <a:blip r:embed="rId2" cstate="print">
            <a:clrChange>
              <a:clrFrom>
                <a:srgbClr val="FFFFFF"/>
              </a:clrFrom>
              <a:clrTo>
                <a:srgbClr val="FFFFFF">
                  <a:alpha val="0"/>
                </a:srgbClr>
              </a:clrTo>
            </a:clrChange>
          </a:blip>
          <a:srcRect/>
          <a:stretch>
            <a:fillRect/>
          </a:stretch>
        </p:blipFill>
        <p:spPr>
          <a:xfrm>
            <a:off x="1600200" y="4005263"/>
            <a:ext cx="3124200" cy="2776537"/>
          </a:xfrm>
          <a:noFill/>
          <a:ln/>
        </p:spPr>
      </p:pic>
      <p:pic>
        <p:nvPicPr>
          <p:cNvPr id="72709" name="Picture 5" descr="26824-17"/>
          <p:cNvPicPr>
            <a:picLocks noChangeAspect="1" noChangeArrowheads="1"/>
          </p:cNvPicPr>
          <p:nvPr/>
        </p:nvPicPr>
        <p:blipFill>
          <a:blip r:embed="rId3" cstate="print"/>
          <a:srcRect r="11264"/>
          <a:stretch>
            <a:fillRect/>
          </a:stretch>
        </p:blipFill>
        <p:spPr bwMode="auto">
          <a:xfrm>
            <a:off x="6400800" y="3276600"/>
            <a:ext cx="2251075" cy="3105150"/>
          </a:xfrm>
          <a:prstGeom prst="rect">
            <a:avLst/>
          </a:prstGeom>
          <a:noFill/>
        </p:spPr>
      </p:pic>
      <p:pic>
        <p:nvPicPr>
          <p:cNvPr id="72710" name="Picture 6" descr="kidpizzaDM1810_468x453"/>
          <p:cNvPicPr>
            <a:picLocks noChangeAspect="1" noChangeArrowheads="1"/>
          </p:cNvPicPr>
          <p:nvPr/>
        </p:nvPicPr>
        <p:blipFill>
          <a:blip r:embed="rId4" cstate="print"/>
          <a:srcRect l="19310"/>
          <a:stretch>
            <a:fillRect/>
          </a:stretch>
        </p:blipFill>
        <p:spPr bwMode="auto">
          <a:xfrm>
            <a:off x="6400800" y="457200"/>
            <a:ext cx="2228850" cy="2673350"/>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6191250" y="0"/>
            <a:ext cx="2952750" cy="2524125"/>
          </a:xfrm>
          <a:prstGeom prst="rect">
            <a:avLst/>
          </a:prstGeom>
          <a:noFill/>
        </p:spPr>
      </p:pic>
      <p:pic>
        <p:nvPicPr>
          <p:cNvPr id="67587" name="Picture 3"/>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a:xfrm>
            <a:off x="5029200" y="2133600"/>
            <a:ext cx="3424238" cy="4525963"/>
          </a:xfrm>
        </p:spPr>
      </p:pic>
      <p:sp>
        <p:nvSpPr>
          <p:cNvPr id="67588" name="Rectangle 4"/>
          <p:cNvSpPr>
            <a:spLocks noGrp="1" noChangeArrowheads="1"/>
          </p:cNvSpPr>
          <p:nvPr>
            <p:ph type="title"/>
          </p:nvPr>
        </p:nvSpPr>
        <p:spPr>
          <a:xfrm>
            <a:off x="457200" y="277813"/>
            <a:ext cx="4495800" cy="1143000"/>
          </a:xfrm>
        </p:spPr>
        <p:txBody>
          <a:bodyPr/>
          <a:lstStyle/>
          <a:p>
            <a:r>
              <a:rPr lang="en-US" sz="4000">
                <a:latin typeface="Palatino Linotype" pitchFamily="18" charset="0"/>
              </a:rPr>
              <a:t>Thalamus</a:t>
            </a:r>
          </a:p>
        </p:txBody>
      </p:sp>
      <p:sp>
        <p:nvSpPr>
          <p:cNvPr id="67589" name="Rectangle 5"/>
          <p:cNvSpPr>
            <a:spLocks noGrp="1" noChangeArrowheads="1"/>
          </p:cNvSpPr>
          <p:nvPr>
            <p:ph type="body" sz="half" idx="1"/>
          </p:nvPr>
        </p:nvSpPr>
        <p:spPr>
          <a:xfrm>
            <a:off x="457200" y="1600200"/>
            <a:ext cx="4724400" cy="4530725"/>
          </a:xfrm>
          <a:ln>
            <a:solidFill>
              <a:schemeClr val="bg1"/>
            </a:solidFill>
          </a:ln>
        </p:spPr>
        <p:txBody>
          <a:bodyPr/>
          <a:lstStyle/>
          <a:p>
            <a:pPr marL="0" indent="0">
              <a:buFont typeface="Wingdings" pitchFamily="2" charset="2"/>
              <a:buNone/>
            </a:pPr>
            <a:r>
              <a:rPr lang="en-US" sz="2800">
                <a:latin typeface="Palatino Linotype" pitchFamily="18" charset="0"/>
              </a:rPr>
              <a:t>The </a:t>
            </a:r>
            <a:r>
              <a:rPr lang="en-US" sz="2800">
                <a:solidFill>
                  <a:srgbClr val="0000FF"/>
                </a:solidFill>
                <a:latin typeface="Palatino Linotype" pitchFamily="18" charset="0"/>
              </a:rPr>
              <a:t>Thalamus [THAL-uh-muss]</a:t>
            </a:r>
            <a:r>
              <a:rPr lang="en-US" sz="2800">
                <a:latin typeface="Palatino Linotype" pitchFamily="18" charset="0"/>
              </a:rPr>
              <a:t> is the brain’s sensory switchboard, located on top of the brainstem.</a:t>
            </a:r>
          </a:p>
          <a:p>
            <a:pPr marL="0" indent="0">
              <a:buFont typeface="Wingdings" pitchFamily="2" charset="2"/>
              <a:buNone/>
            </a:pPr>
            <a:endParaRPr lang="en-US" sz="2800">
              <a:latin typeface="Palatino Linotype" pitchFamily="18" charset="0"/>
            </a:endParaRPr>
          </a:p>
          <a:p>
            <a:pPr marL="0" indent="0">
              <a:buFont typeface="Wingdings" pitchFamily="2" charset="2"/>
              <a:buNone/>
            </a:pPr>
            <a:r>
              <a:rPr lang="en-US" sz="2800">
                <a:latin typeface="Palatino Linotype" pitchFamily="18" charset="0"/>
              </a:rPr>
              <a:t>It directs messages to the sensory areas in the cortex and transmits replies to the cerebellum and medulla.</a:t>
            </a:r>
          </a:p>
        </p:txBody>
      </p:sp>
      <p:sp>
        <p:nvSpPr>
          <p:cNvPr id="67590" name="Line 6"/>
          <p:cNvSpPr>
            <a:spLocks noChangeShapeType="1"/>
          </p:cNvSpPr>
          <p:nvPr/>
        </p:nvSpPr>
        <p:spPr bwMode="auto">
          <a:xfrm>
            <a:off x="5410200" y="1600200"/>
            <a:ext cx="381000" cy="1143000"/>
          </a:xfrm>
          <a:prstGeom prst="line">
            <a:avLst/>
          </a:prstGeom>
          <a:noFill/>
          <a:ln w="57150">
            <a:solidFill>
              <a:srgbClr val="6666FF"/>
            </a:solidFill>
            <a:round/>
            <a:headEnd/>
            <a:tailEnd type="triangle" w="med" len="med"/>
          </a:ln>
          <a:effectLst/>
        </p:spPr>
        <p:txBody>
          <a:bodyPr/>
          <a:lstStyle/>
          <a:p>
            <a:endParaRPr lang="en-US"/>
          </a:p>
        </p:txBody>
      </p:sp>
      <p:sp>
        <p:nvSpPr>
          <p:cNvPr id="67591" name="Line 7"/>
          <p:cNvSpPr>
            <a:spLocks noChangeShapeType="1"/>
          </p:cNvSpPr>
          <p:nvPr/>
        </p:nvSpPr>
        <p:spPr bwMode="auto">
          <a:xfrm flipV="1">
            <a:off x="7010400" y="2590800"/>
            <a:ext cx="1219200" cy="838200"/>
          </a:xfrm>
          <a:prstGeom prst="line">
            <a:avLst/>
          </a:prstGeom>
          <a:noFill/>
          <a:ln w="57150">
            <a:solidFill>
              <a:srgbClr val="6666FF"/>
            </a:solidFill>
            <a:round/>
            <a:headEnd/>
            <a:tailEnd type="stealth" w="lg" len="lg"/>
          </a:ln>
          <a:effectLst/>
        </p:spPr>
        <p:txBody>
          <a:bodyPr/>
          <a:lstStyle/>
          <a:p>
            <a:endParaRPr lang="en-US"/>
          </a:p>
        </p:txBody>
      </p:sp>
      <p:sp>
        <p:nvSpPr>
          <p:cNvPr id="67592" name="Arc 8"/>
          <p:cNvSpPr>
            <a:spLocks/>
          </p:cNvSpPr>
          <p:nvPr/>
        </p:nvSpPr>
        <p:spPr bwMode="auto">
          <a:xfrm rot="375809">
            <a:off x="6875463" y="3416300"/>
            <a:ext cx="984250" cy="2209800"/>
          </a:xfrm>
          <a:custGeom>
            <a:avLst/>
            <a:gdLst>
              <a:gd name="G0" fmla="+- 6278 0 0"/>
              <a:gd name="G1" fmla="+- 21600 0 0"/>
              <a:gd name="G2" fmla="+- 21600 0 0"/>
              <a:gd name="T0" fmla="*/ 0 w 27878"/>
              <a:gd name="T1" fmla="*/ 932 h 43200"/>
              <a:gd name="T2" fmla="*/ 5766 w 27878"/>
              <a:gd name="T3" fmla="*/ 43194 h 43200"/>
              <a:gd name="T4" fmla="*/ 6278 w 27878"/>
              <a:gd name="T5" fmla="*/ 21600 h 43200"/>
            </a:gdLst>
            <a:ahLst/>
            <a:cxnLst>
              <a:cxn ang="0">
                <a:pos x="T0" y="T1"/>
              </a:cxn>
              <a:cxn ang="0">
                <a:pos x="T2" y="T3"/>
              </a:cxn>
              <a:cxn ang="0">
                <a:pos x="T4" y="T5"/>
              </a:cxn>
            </a:cxnLst>
            <a:rect l="0" t="0" r="r" b="b"/>
            <a:pathLst>
              <a:path w="27878" h="43200" fill="none" extrusionOk="0">
                <a:moveTo>
                  <a:pt x="0" y="932"/>
                </a:moveTo>
                <a:cubicBezTo>
                  <a:pt x="2035" y="314"/>
                  <a:pt x="4150" y="-1"/>
                  <a:pt x="6278" y="0"/>
                </a:cubicBezTo>
                <a:cubicBezTo>
                  <a:pt x="18207" y="0"/>
                  <a:pt x="27878" y="9670"/>
                  <a:pt x="27878" y="21600"/>
                </a:cubicBezTo>
                <a:cubicBezTo>
                  <a:pt x="27878" y="33529"/>
                  <a:pt x="18207" y="43200"/>
                  <a:pt x="6278" y="43200"/>
                </a:cubicBezTo>
                <a:cubicBezTo>
                  <a:pt x="6107" y="43200"/>
                  <a:pt x="5936" y="43197"/>
                  <a:pt x="5766" y="43193"/>
                </a:cubicBezTo>
              </a:path>
              <a:path w="27878" h="43200" stroke="0" extrusionOk="0">
                <a:moveTo>
                  <a:pt x="0" y="932"/>
                </a:moveTo>
                <a:cubicBezTo>
                  <a:pt x="2035" y="314"/>
                  <a:pt x="4150" y="-1"/>
                  <a:pt x="6278" y="0"/>
                </a:cubicBezTo>
                <a:cubicBezTo>
                  <a:pt x="18207" y="0"/>
                  <a:pt x="27878" y="9670"/>
                  <a:pt x="27878" y="21600"/>
                </a:cubicBezTo>
                <a:cubicBezTo>
                  <a:pt x="27878" y="33529"/>
                  <a:pt x="18207" y="43200"/>
                  <a:pt x="6278" y="43200"/>
                </a:cubicBezTo>
                <a:cubicBezTo>
                  <a:pt x="6107" y="43200"/>
                  <a:pt x="5936" y="43197"/>
                  <a:pt x="5766" y="43193"/>
                </a:cubicBezTo>
                <a:lnTo>
                  <a:pt x="6278" y="21600"/>
                </a:lnTo>
                <a:close/>
              </a:path>
            </a:pathLst>
          </a:custGeom>
          <a:noFill/>
          <a:ln w="57150">
            <a:solidFill>
              <a:srgbClr val="6666FF"/>
            </a:solidFill>
            <a:round/>
            <a:headEnd/>
            <a:tailEnd type="stealth" w="lg" len="lg"/>
          </a:ln>
          <a:effectLst/>
        </p:spPr>
        <p:txBody>
          <a:bodyPr wrap="none" anchor="ctr"/>
          <a:lstStyle/>
          <a:p>
            <a:endParaRPr lang="en-US"/>
          </a:p>
        </p:txBody>
      </p:sp>
      <p:pic>
        <p:nvPicPr>
          <p:cNvPr id="67593" name="Picture 9" descr="eye"/>
          <p:cNvPicPr>
            <a:picLocks noChangeAspect="1" noChangeArrowheads="1"/>
          </p:cNvPicPr>
          <p:nvPr/>
        </p:nvPicPr>
        <p:blipFill>
          <a:blip r:embed="rId4" cstate="print"/>
          <a:srcRect/>
          <a:stretch>
            <a:fillRect/>
          </a:stretch>
        </p:blipFill>
        <p:spPr bwMode="auto">
          <a:xfrm>
            <a:off x="4800600" y="609600"/>
            <a:ext cx="914400" cy="914400"/>
          </a:xfrm>
          <a:prstGeom prst="rect">
            <a:avLst/>
          </a:prstGeom>
          <a:noFill/>
        </p:spPr>
      </p:pic>
      <p:sp>
        <p:nvSpPr>
          <p:cNvPr id="67594" name="Arc 10"/>
          <p:cNvSpPr>
            <a:spLocks/>
          </p:cNvSpPr>
          <p:nvPr/>
        </p:nvSpPr>
        <p:spPr bwMode="auto">
          <a:xfrm rot="14944349">
            <a:off x="6266657" y="975519"/>
            <a:ext cx="1111250" cy="1843087"/>
          </a:xfrm>
          <a:custGeom>
            <a:avLst/>
            <a:gdLst>
              <a:gd name="G0" fmla="+- 0 0 0"/>
              <a:gd name="G1" fmla="+- 21600 0 0"/>
              <a:gd name="G2" fmla="+- 21600 0 0"/>
              <a:gd name="T0" fmla="*/ 0 w 21600"/>
              <a:gd name="T1" fmla="*/ 0 h 30387"/>
              <a:gd name="T2" fmla="*/ 19732 w 21600"/>
              <a:gd name="T3" fmla="*/ 30387 h 30387"/>
              <a:gd name="T4" fmla="*/ 0 w 21600"/>
              <a:gd name="T5" fmla="*/ 21600 h 30387"/>
            </a:gdLst>
            <a:ahLst/>
            <a:cxnLst>
              <a:cxn ang="0">
                <a:pos x="T0" y="T1"/>
              </a:cxn>
              <a:cxn ang="0">
                <a:pos x="T2" y="T3"/>
              </a:cxn>
              <a:cxn ang="0">
                <a:pos x="T4" y="T5"/>
              </a:cxn>
            </a:cxnLst>
            <a:rect l="0" t="0" r="r" b="b"/>
            <a:pathLst>
              <a:path w="21600" h="30387" fill="none" extrusionOk="0">
                <a:moveTo>
                  <a:pt x="-1" y="0"/>
                </a:moveTo>
                <a:cubicBezTo>
                  <a:pt x="11929" y="0"/>
                  <a:pt x="21600" y="9670"/>
                  <a:pt x="21600" y="21600"/>
                </a:cubicBezTo>
                <a:cubicBezTo>
                  <a:pt x="21600" y="24627"/>
                  <a:pt x="20963" y="27621"/>
                  <a:pt x="19731" y="30386"/>
                </a:cubicBezTo>
              </a:path>
              <a:path w="21600" h="30387" stroke="0" extrusionOk="0">
                <a:moveTo>
                  <a:pt x="-1" y="0"/>
                </a:moveTo>
                <a:cubicBezTo>
                  <a:pt x="11929" y="0"/>
                  <a:pt x="21600" y="9670"/>
                  <a:pt x="21600" y="21600"/>
                </a:cubicBezTo>
                <a:cubicBezTo>
                  <a:pt x="21600" y="24627"/>
                  <a:pt x="20963" y="27621"/>
                  <a:pt x="19731" y="30386"/>
                </a:cubicBezTo>
                <a:lnTo>
                  <a:pt x="0" y="21600"/>
                </a:lnTo>
                <a:close/>
              </a:path>
            </a:pathLst>
          </a:custGeom>
          <a:noFill/>
          <a:ln w="76200">
            <a:solidFill>
              <a:srgbClr val="6666FF"/>
            </a:solidFill>
            <a:round/>
            <a:headEnd/>
            <a:tailEnd type="stealth" w="lg" len="lg"/>
          </a:ln>
          <a:effectLst/>
        </p:spPr>
        <p:txBody>
          <a:bodyPr wrap="none" anchor="ctr"/>
          <a:lstStyle/>
          <a:p>
            <a:endParaRPr lang="en-US"/>
          </a:p>
        </p:txBody>
      </p:sp>
      <p:sp>
        <p:nvSpPr>
          <p:cNvPr id="67595" name="Arc 11"/>
          <p:cNvSpPr>
            <a:spLocks/>
          </p:cNvSpPr>
          <p:nvPr/>
        </p:nvSpPr>
        <p:spPr bwMode="auto">
          <a:xfrm rot="3064099">
            <a:off x="6636544" y="1440656"/>
            <a:ext cx="1111250" cy="1735138"/>
          </a:xfrm>
          <a:custGeom>
            <a:avLst/>
            <a:gdLst>
              <a:gd name="G0" fmla="+- 0 0 0"/>
              <a:gd name="G1" fmla="+- 21600 0 0"/>
              <a:gd name="G2" fmla="+- 21600 0 0"/>
              <a:gd name="T0" fmla="*/ 0 w 21600"/>
              <a:gd name="T1" fmla="*/ 0 h 28604"/>
              <a:gd name="T2" fmla="*/ 20433 w 21600"/>
              <a:gd name="T3" fmla="*/ 28604 h 28604"/>
              <a:gd name="T4" fmla="*/ 0 w 21600"/>
              <a:gd name="T5" fmla="*/ 21600 h 28604"/>
            </a:gdLst>
            <a:ahLst/>
            <a:cxnLst>
              <a:cxn ang="0">
                <a:pos x="T0" y="T1"/>
              </a:cxn>
              <a:cxn ang="0">
                <a:pos x="T2" y="T3"/>
              </a:cxn>
              <a:cxn ang="0">
                <a:pos x="T4" y="T5"/>
              </a:cxn>
            </a:cxnLst>
            <a:rect l="0" t="0" r="r" b="b"/>
            <a:pathLst>
              <a:path w="21600" h="28604" fill="none" extrusionOk="0">
                <a:moveTo>
                  <a:pt x="-1" y="0"/>
                </a:moveTo>
                <a:cubicBezTo>
                  <a:pt x="11929" y="0"/>
                  <a:pt x="21600" y="9670"/>
                  <a:pt x="21600" y="21600"/>
                </a:cubicBezTo>
                <a:cubicBezTo>
                  <a:pt x="21600" y="23983"/>
                  <a:pt x="21205" y="26349"/>
                  <a:pt x="20432" y="28603"/>
                </a:cubicBezTo>
              </a:path>
              <a:path w="21600" h="28604" stroke="0" extrusionOk="0">
                <a:moveTo>
                  <a:pt x="-1" y="0"/>
                </a:moveTo>
                <a:cubicBezTo>
                  <a:pt x="11929" y="0"/>
                  <a:pt x="21600" y="9670"/>
                  <a:pt x="21600" y="21600"/>
                </a:cubicBezTo>
                <a:cubicBezTo>
                  <a:pt x="21600" y="23983"/>
                  <a:pt x="21205" y="26349"/>
                  <a:pt x="20432" y="28603"/>
                </a:cubicBezTo>
                <a:lnTo>
                  <a:pt x="0" y="21600"/>
                </a:lnTo>
                <a:close/>
              </a:path>
            </a:pathLst>
          </a:custGeom>
          <a:noFill/>
          <a:ln w="76200">
            <a:solidFill>
              <a:srgbClr val="6666FF"/>
            </a:solidFill>
            <a:round/>
            <a:headEnd/>
            <a:tailEnd type="stealth" w="lg" len="lg"/>
          </a:ln>
          <a:effectLst/>
        </p:spPr>
        <p:txBody>
          <a:bodyPr wrap="none" anchor="ctr"/>
          <a:lstStyle/>
          <a:p>
            <a:endParaRPr lang="en-US"/>
          </a:p>
        </p:txBody>
      </p:sp>
      <p:sp>
        <p:nvSpPr>
          <p:cNvPr id="67596" name="Text Box 12"/>
          <p:cNvSpPr txBox="1">
            <a:spLocks noChangeArrowheads="1"/>
          </p:cNvSpPr>
          <p:nvPr/>
        </p:nvSpPr>
        <p:spPr bwMode="auto">
          <a:xfrm>
            <a:off x="6934200" y="5791200"/>
            <a:ext cx="1066800" cy="641350"/>
          </a:xfrm>
          <a:prstGeom prst="rect">
            <a:avLst/>
          </a:prstGeom>
          <a:noFill/>
          <a:ln w="9525">
            <a:noFill/>
            <a:miter lim="800000"/>
            <a:headEnd/>
            <a:tailEnd/>
          </a:ln>
          <a:effectLst/>
        </p:spPr>
        <p:txBody>
          <a:bodyPr>
            <a:spAutoFit/>
          </a:bodyPr>
          <a:lstStyle/>
          <a:p>
            <a:pPr eaLnBrk="1" hangingPunct="1">
              <a:spcBef>
                <a:spcPct val="50000"/>
              </a:spcBef>
            </a:pPr>
            <a:r>
              <a:rPr lang="en-US">
                <a:latin typeface="Arial" charset="0"/>
              </a:rPr>
              <a:t>To medulla</a:t>
            </a:r>
          </a:p>
        </p:txBody>
      </p:sp>
      <p:sp>
        <p:nvSpPr>
          <p:cNvPr id="67597" name="Text Box 13"/>
          <p:cNvSpPr txBox="1">
            <a:spLocks noChangeArrowheads="1"/>
          </p:cNvSpPr>
          <p:nvPr/>
        </p:nvSpPr>
        <p:spPr bwMode="auto">
          <a:xfrm>
            <a:off x="7772400" y="3352800"/>
            <a:ext cx="1371600" cy="641350"/>
          </a:xfrm>
          <a:prstGeom prst="rect">
            <a:avLst/>
          </a:prstGeom>
          <a:noFill/>
          <a:ln w="9525">
            <a:noFill/>
            <a:miter lim="800000"/>
            <a:headEnd/>
            <a:tailEnd/>
          </a:ln>
          <a:effectLst/>
        </p:spPr>
        <p:txBody>
          <a:bodyPr>
            <a:spAutoFit/>
          </a:bodyPr>
          <a:lstStyle/>
          <a:p>
            <a:pPr eaLnBrk="1" hangingPunct="1">
              <a:spcBef>
                <a:spcPct val="50000"/>
              </a:spcBef>
            </a:pPr>
            <a:r>
              <a:rPr lang="en-US">
                <a:latin typeface="Arial" charset="0"/>
              </a:rPr>
              <a:t>To cerebellum</a:t>
            </a:r>
          </a:p>
        </p:txBody>
      </p:sp>
      <p:pic>
        <p:nvPicPr>
          <p:cNvPr id="67598"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24800" y="1905000"/>
            <a:ext cx="981075" cy="790575"/>
          </a:xfrm>
          <a:prstGeom prst="rect">
            <a:avLst/>
          </a:prstGeom>
          <a:noFill/>
        </p:spPr>
      </p:pic>
      <p:sp>
        <p:nvSpPr>
          <p:cNvPr id="67599" name="Text Box 15"/>
          <p:cNvSpPr txBox="1">
            <a:spLocks noChangeArrowheads="1"/>
          </p:cNvSpPr>
          <p:nvPr/>
        </p:nvSpPr>
        <p:spPr bwMode="auto">
          <a:xfrm>
            <a:off x="5486400" y="1752600"/>
            <a:ext cx="381000" cy="366713"/>
          </a:xfrm>
          <a:prstGeom prst="rect">
            <a:avLst/>
          </a:prstGeom>
          <a:noFill/>
          <a:ln w="9525">
            <a:noFill/>
            <a:miter lim="800000"/>
            <a:headEnd/>
            <a:tailEnd/>
          </a:ln>
          <a:effectLst/>
        </p:spPr>
        <p:txBody>
          <a:bodyPr>
            <a:spAutoFit/>
          </a:bodyPr>
          <a:lstStyle/>
          <a:p>
            <a:pPr eaLnBrk="1" hangingPunct="1">
              <a:spcBef>
                <a:spcPct val="50000"/>
              </a:spcBef>
            </a:pPr>
            <a:r>
              <a:rPr lang="en-US">
                <a:latin typeface="Arial" charset="0"/>
              </a:rPr>
              <a:t>1.</a:t>
            </a:r>
          </a:p>
        </p:txBody>
      </p:sp>
      <p:sp>
        <p:nvSpPr>
          <p:cNvPr id="67600" name="Text Box 16"/>
          <p:cNvSpPr txBox="1">
            <a:spLocks noChangeArrowheads="1"/>
          </p:cNvSpPr>
          <p:nvPr/>
        </p:nvSpPr>
        <p:spPr bwMode="auto">
          <a:xfrm>
            <a:off x="6096000" y="1981200"/>
            <a:ext cx="381000" cy="366713"/>
          </a:xfrm>
          <a:prstGeom prst="rect">
            <a:avLst/>
          </a:prstGeom>
          <a:noFill/>
          <a:ln w="9525">
            <a:noFill/>
            <a:miter lim="800000"/>
            <a:headEnd/>
            <a:tailEnd/>
          </a:ln>
          <a:effectLst/>
        </p:spPr>
        <p:txBody>
          <a:bodyPr>
            <a:spAutoFit/>
          </a:bodyPr>
          <a:lstStyle/>
          <a:p>
            <a:pPr eaLnBrk="1" hangingPunct="1">
              <a:spcBef>
                <a:spcPct val="50000"/>
              </a:spcBef>
            </a:pPr>
            <a:r>
              <a:rPr lang="en-US">
                <a:latin typeface="Arial" charset="0"/>
              </a:rPr>
              <a:t>2.</a:t>
            </a:r>
          </a:p>
        </p:txBody>
      </p:sp>
      <p:sp>
        <p:nvSpPr>
          <p:cNvPr id="67601" name="Text Box 17"/>
          <p:cNvSpPr txBox="1">
            <a:spLocks noChangeArrowheads="1"/>
          </p:cNvSpPr>
          <p:nvPr/>
        </p:nvSpPr>
        <p:spPr bwMode="auto">
          <a:xfrm>
            <a:off x="7086600" y="2438400"/>
            <a:ext cx="381000" cy="366713"/>
          </a:xfrm>
          <a:prstGeom prst="rect">
            <a:avLst/>
          </a:prstGeom>
          <a:noFill/>
          <a:ln w="9525">
            <a:noFill/>
            <a:miter lim="800000"/>
            <a:headEnd/>
            <a:tailEnd/>
          </a:ln>
          <a:effectLst/>
        </p:spPr>
        <p:txBody>
          <a:bodyPr>
            <a:spAutoFit/>
          </a:bodyPr>
          <a:lstStyle/>
          <a:p>
            <a:pPr eaLnBrk="1" hangingPunct="1">
              <a:spcBef>
                <a:spcPct val="50000"/>
              </a:spcBef>
            </a:pPr>
            <a:r>
              <a:rPr lang="en-US">
                <a:latin typeface="Arial" charset="0"/>
              </a:rPr>
              <a:t>3.</a:t>
            </a:r>
          </a:p>
        </p:txBody>
      </p:sp>
      <p:sp>
        <p:nvSpPr>
          <p:cNvPr id="67602" name="Text Box 18"/>
          <p:cNvSpPr txBox="1">
            <a:spLocks noChangeArrowheads="1"/>
          </p:cNvSpPr>
          <p:nvPr/>
        </p:nvSpPr>
        <p:spPr bwMode="auto">
          <a:xfrm>
            <a:off x="7315200" y="3124200"/>
            <a:ext cx="381000" cy="366713"/>
          </a:xfrm>
          <a:prstGeom prst="rect">
            <a:avLst/>
          </a:prstGeom>
          <a:noFill/>
          <a:ln w="9525">
            <a:noFill/>
            <a:miter lim="800000"/>
            <a:headEnd/>
            <a:tailEnd/>
          </a:ln>
          <a:effectLst/>
        </p:spPr>
        <p:txBody>
          <a:bodyPr>
            <a:spAutoFit/>
          </a:bodyPr>
          <a:lstStyle/>
          <a:p>
            <a:pPr eaLnBrk="1" hangingPunct="1">
              <a:spcBef>
                <a:spcPct val="50000"/>
              </a:spcBef>
            </a:pPr>
            <a:r>
              <a:rPr lang="en-US">
                <a:latin typeface="Arial"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93"/>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67590"/>
                                        </p:tgtEl>
                                        <p:attrNameLst>
                                          <p:attrName>style.visibility</p:attrName>
                                        </p:attrNameLst>
                                      </p:cBhvr>
                                      <p:to>
                                        <p:strVal val="visible"/>
                                      </p:to>
                                    </p:set>
                                    <p:animEffect transition="in" filter="wipe(up)">
                                      <p:cBhvr>
                                        <p:cTn id="9" dur="500"/>
                                        <p:tgtEl>
                                          <p:spTgt spid="6759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67599"/>
                                        </p:tgtEl>
                                        <p:attrNameLst>
                                          <p:attrName>style.visibility</p:attrName>
                                        </p:attrNameLst>
                                      </p:cBhvr>
                                      <p:to>
                                        <p:strVal val="visible"/>
                                      </p:to>
                                    </p:set>
                                    <p:animEffect transition="in" filter="wipe(up)">
                                      <p:cBhvr>
                                        <p:cTn id="12" dur="500"/>
                                        <p:tgtEl>
                                          <p:spTgt spid="675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7594"/>
                                        </p:tgtEl>
                                        <p:attrNameLst>
                                          <p:attrName>style.visibility</p:attrName>
                                        </p:attrNameLst>
                                      </p:cBhvr>
                                      <p:to>
                                        <p:strVal val="visible"/>
                                      </p:to>
                                    </p:set>
                                    <p:animEffect transition="in" filter="wipe(down)">
                                      <p:cBhvr>
                                        <p:cTn id="17" dur="500"/>
                                        <p:tgtEl>
                                          <p:spTgt spid="6759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7600"/>
                                        </p:tgtEl>
                                        <p:attrNameLst>
                                          <p:attrName>style.visibility</p:attrName>
                                        </p:attrNameLst>
                                      </p:cBhvr>
                                      <p:to>
                                        <p:strVal val="visible"/>
                                      </p:to>
                                    </p:set>
                                    <p:animEffect transition="in" filter="wipe(down)">
                                      <p:cBhvr>
                                        <p:cTn id="20" dur="500"/>
                                        <p:tgtEl>
                                          <p:spTgt spid="6760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7595"/>
                                        </p:tgtEl>
                                        <p:attrNameLst>
                                          <p:attrName>style.visibility</p:attrName>
                                        </p:attrNameLst>
                                      </p:cBhvr>
                                      <p:to>
                                        <p:strVal val="visible"/>
                                      </p:to>
                                    </p:set>
                                    <p:animEffect transition="in" filter="wipe(up)">
                                      <p:cBhvr>
                                        <p:cTn id="25" dur="500"/>
                                        <p:tgtEl>
                                          <p:spTgt spid="6759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7601"/>
                                        </p:tgtEl>
                                        <p:attrNameLst>
                                          <p:attrName>style.visibility</p:attrName>
                                        </p:attrNameLst>
                                      </p:cBhvr>
                                      <p:to>
                                        <p:strVal val="visible"/>
                                      </p:to>
                                    </p:set>
                                    <p:animEffect transition="in" filter="wipe(up)">
                                      <p:cBhvr>
                                        <p:cTn id="28" dur="500"/>
                                        <p:tgtEl>
                                          <p:spTgt spid="6760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7592"/>
                                        </p:tgtEl>
                                        <p:attrNameLst>
                                          <p:attrName>style.visibility</p:attrName>
                                        </p:attrNameLst>
                                      </p:cBhvr>
                                      <p:to>
                                        <p:strVal val="visible"/>
                                      </p:to>
                                    </p:set>
                                    <p:animEffect transition="in" filter="wipe(up)">
                                      <p:cBhvr>
                                        <p:cTn id="33" dur="500"/>
                                        <p:tgtEl>
                                          <p:spTgt spid="67592"/>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6760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7596"/>
                                        </p:tgtEl>
                                        <p:attrNameLst>
                                          <p:attrName>style.visibility</p:attrName>
                                        </p:attrNameLst>
                                      </p:cBhvr>
                                      <p:to>
                                        <p:strVal val="visible"/>
                                      </p:to>
                                    </p:se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67591"/>
                                        </p:tgtEl>
                                        <p:attrNameLst>
                                          <p:attrName>style.visibility</p:attrName>
                                        </p:attrNameLst>
                                      </p:cBhvr>
                                      <p:to>
                                        <p:strVal val="visible"/>
                                      </p:to>
                                    </p:set>
                                    <p:animEffect transition="in" filter="wipe(down)">
                                      <p:cBhvr>
                                        <p:cTn id="41" dur="500"/>
                                        <p:tgtEl>
                                          <p:spTgt spid="67591"/>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67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nimBg="1"/>
      <p:bldP spid="67591" grpId="0" animBg="1"/>
      <p:bldP spid="67592" grpId="0" animBg="1"/>
      <p:bldP spid="67594" grpId="0" animBg="1"/>
      <p:bldP spid="67595" grpId="0" animBg="1"/>
      <p:bldP spid="67596" grpId="0"/>
      <p:bldP spid="67597" grpId="0"/>
      <p:bldP spid="67599" grpId="0"/>
      <p:bldP spid="67600" grpId="0"/>
      <p:bldP spid="67601" grpId="0"/>
      <p:bldP spid="6760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a:latin typeface="Palatino Linotype" pitchFamily="18" charset="0"/>
              </a:rPr>
              <a:t>Medulla</a:t>
            </a:r>
          </a:p>
        </p:txBody>
      </p:sp>
      <p:sp>
        <p:nvSpPr>
          <p:cNvPr id="69635" name="Rectangle 3"/>
          <p:cNvSpPr>
            <a:spLocks noGrp="1" noChangeArrowheads="1"/>
          </p:cNvSpPr>
          <p:nvPr>
            <p:ph type="body" sz="half" idx="1"/>
          </p:nvPr>
        </p:nvSpPr>
        <p:spPr>
          <a:xfrm>
            <a:off x="457200" y="1600200"/>
            <a:ext cx="4038600" cy="3967163"/>
          </a:xfrm>
        </p:spPr>
        <p:txBody>
          <a:bodyPr/>
          <a:lstStyle/>
          <a:p>
            <a:pPr marL="0" indent="0" algn="ctr">
              <a:buFont typeface="Wingdings" pitchFamily="2" charset="2"/>
              <a:buNone/>
            </a:pPr>
            <a:r>
              <a:rPr lang="en-US" sz="2800">
                <a:latin typeface="Palatino Linotype" pitchFamily="18" charset="0"/>
              </a:rPr>
              <a:t>The </a:t>
            </a:r>
            <a:r>
              <a:rPr lang="en-US" sz="2800">
                <a:solidFill>
                  <a:srgbClr val="0000FF"/>
                </a:solidFill>
                <a:latin typeface="Palatino Linotype" pitchFamily="18" charset="0"/>
              </a:rPr>
              <a:t>Medulla [muh-DUL-uh]</a:t>
            </a:r>
            <a:r>
              <a:rPr lang="en-US" sz="2800">
                <a:latin typeface="Palatino Linotype" pitchFamily="18" charset="0"/>
              </a:rPr>
              <a:t> is the base of the brainstem that controls heartbeat and breathing.</a:t>
            </a:r>
          </a:p>
          <a:p>
            <a:pPr marL="0" indent="0" algn="ctr">
              <a:buFont typeface="Wingdings" pitchFamily="2" charset="2"/>
              <a:buNone/>
            </a:pPr>
            <a:endParaRPr lang="en-US" sz="2800">
              <a:solidFill>
                <a:srgbClr val="0000FF"/>
              </a:solidFill>
              <a:latin typeface="Palatino Linotype" pitchFamily="18" charset="0"/>
            </a:endParaRPr>
          </a:p>
        </p:txBody>
      </p:sp>
      <p:pic>
        <p:nvPicPr>
          <p:cNvPr id="69636" name="Picture 4"/>
          <p:cNvPicPr>
            <a:picLocks noChangeAspect="1" noChangeArrowheads="1"/>
          </p:cNvPicPr>
          <p:nvPr/>
        </p:nvPicPr>
        <p:blipFill>
          <a:blip r:embed="rId2" cstate="print"/>
          <a:srcRect/>
          <a:stretch>
            <a:fillRect/>
          </a:stretch>
        </p:blipFill>
        <p:spPr bwMode="auto">
          <a:xfrm>
            <a:off x="4343400" y="1371600"/>
            <a:ext cx="4267200" cy="4117975"/>
          </a:xfrm>
          <a:prstGeom prst="rect">
            <a:avLst/>
          </a:prstGeom>
          <a:noFill/>
        </p:spPr>
      </p:pic>
      <p:pic>
        <p:nvPicPr>
          <p:cNvPr id="69637" name="Picture 5" descr="Beating Heart Animation"/>
          <p:cNvPicPr>
            <a:picLocks noChangeAspect="1" noChangeArrowheads="1" noCrop="1"/>
          </p:cNvPicPr>
          <p:nvPr/>
        </p:nvPicPr>
        <p:blipFill>
          <a:blip r:embed="rId3" cstate="print"/>
          <a:srcRect/>
          <a:stretch>
            <a:fillRect/>
          </a:stretch>
        </p:blipFill>
        <p:spPr bwMode="auto">
          <a:xfrm>
            <a:off x="1295400" y="4191000"/>
            <a:ext cx="2476500" cy="247650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p:txBody>
          <a:bodyPr/>
          <a:lstStyle/>
          <a:p>
            <a:endParaRPr lang="en-US"/>
          </a:p>
        </p:txBody>
      </p:sp>
      <p:pic>
        <p:nvPicPr>
          <p:cNvPr id="76803" name="Picture 3" descr="Brain%20hemispheres%208753"/>
          <p:cNvPicPr>
            <a:picLocks noChangeAspect="1" noChangeArrowheads="1"/>
          </p:cNvPicPr>
          <p:nvPr/>
        </p:nvPicPr>
        <p:blipFill>
          <a:blip r:embed="rId2" cstate="print"/>
          <a:srcRect/>
          <a:stretch>
            <a:fillRect/>
          </a:stretch>
        </p:blipFill>
        <p:spPr bwMode="auto">
          <a:xfrm>
            <a:off x="990600" y="533400"/>
            <a:ext cx="7543800" cy="60356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latin typeface="Palatino Linotype" pitchFamily="18" charset="0"/>
              </a:rPr>
              <a:t>Parts of a Neuron </a:t>
            </a:r>
          </a:p>
        </p:txBody>
      </p:sp>
      <p:sp>
        <p:nvSpPr>
          <p:cNvPr id="26627" name="Rectangle 3"/>
          <p:cNvSpPr>
            <a:spLocks noGrp="1" noChangeArrowheads="1"/>
          </p:cNvSpPr>
          <p:nvPr>
            <p:ph type="body" idx="1"/>
          </p:nvPr>
        </p:nvSpPr>
        <p:spPr>
          <a:xfrm>
            <a:off x="685800" y="1752600"/>
            <a:ext cx="7772400" cy="4271963"/>
          </a:xfrm>
        </p:spPr>
        <p:txBody>
          <a:bodyPr/>
          <a:lstStyle/>
          <a:p>
            <a:pPr marL="0" indent="0">
              <a:lnSpc>
                <a:spcPct val="90000"/>
              </a:lnSpc>
              <a:buFont typeface="Wingdings" pitchFamily="2" charset="2"/>
              <a:buNone/>
            </a:pPr>
            <a:r>
              <a:rPr lang="en-US" sz="2400" b="1" u="sng" dirty="0">
                <a:latin typeface="Palatino Linotype" pitchFamily="18" charset="0"/>
              </a:rPr>
              <a:t>Cell Body:</a:t>
            </a:r>
            <a:r>
              <a:rPr lang="en-US" sz="2400" dirty="0">
                <a:solidFill>
                  <a:srgbClr val="0000FF"/>
                </a:solidFill>
                <a:latin typeface="Palatino Linotype" pitchFamily="18" charset="0"/>
              </a:rPr>
              <a:t> </a:t>
            </a:r>
            <a:r>
              <a:rPr lang="en-US" sz="2400" dirty="0">
                <a:latin typeface="Palatino Linotype" pitchFamily="18" charset="0"/>
              </a:rPr>
              <a:t>Life support center of the neuron.</a:t>
            </a:r>
          </a:p>
          <a:p>
            <a:pPr marL="0" indent="0">
              <a:lnSpc>
                <a:spcPct val="90000"/>
              </a:lnSpc>
              <a:buFont typeface="Wingdings" pitchFamily="2" charset="2"/>
              <a:buNone/>
            </a:pPr>
            <a:endParaRPr lang="en-US" sz="2400" dirty="0">
              <a:solidFill>
                <a:srgbClr val="0000FF"/>
              </a:solidFill>
              <a:latin typeface="Palatino Linotype" pitchFamily="18" charset="0"/>
            </a:endParaRPr>
          </a:p>
          <a:p>
            <a:pPr marL="0" indent="0">
              <a:lnSpc>
                <a:spcPct val="90000"/>
              </a:lnSpc>
              <a:buFont typeface="Wingdings" pitchFamily="2" charset="2"/>
              <a:buNone/>
            </a:pPr>
            <a:r>
              <a:rPr lang="en-US" sz="2400" b="1" u="sng" dirty="0">
                <a:latin typeface="Palatino Linotype" pitchFamily="18" charset="0"/>
              </a:rPr>
              <a:t>Dendrites: </a:t>
            </a:r>
            <a:r>
              <a:rPr lang="en-US" sz="2400" dirty="0">
                <a:latin typeface="Palatino Linotype" pitchFamily="18" charset="0"/>
              </a:rPr>
              <a:t>Branching extensions at the cell body. Receive messages from other neurons.</a:t>
            </a:r>
          </a:p>
          <a:p>
            <a:pPr marL="0" indent="0">
              <a:lnSpc>
                <a:spcPct val="90000"/>
              </a:lnSpc>
              <a:buFont typeface="Wingdings" pitchFamily="2" charset="2"/>
              <a:buNone/>
            </a:pPr>
            <a:endParaRPr lang="en-US" sz="2400" dirty="0">
              <a:solidFill>
                <a:srgbClr val="6600CC"/>
              </a:solidFill>
              <a:latin typeface="Palatino Linotype" pitchFamily="18" charset="0"/>
            </a:endParaRPr>
          </a:p>
          <a:p>
            <a:pPr marL="0" indent="0">
              <a:lnSpc>
                <a:spcPct val="90000"/>
              </a:lnSpc>
              <a:buFont typeface="Wingdings" pitchFamily="2" charset="2"/>
              <a:buNone/>
            </a:pPr>
            <a:r>
              <a:rPr lang="en-US" sz="2400" b="1" u="sng" dirty="0">
                <a:latin typeface="Palatino Linotype" pitchFamily="18" charset="0"/>
              </a:rPr>
              <a:t>Axon: </a:t>
            </a:r>
            <a:r>
              <a:rPr lang="en-US" sz="2400" dirty="0">
                <a:latin typeface="Palatino Linotype" pitchFamily="18" charset="0"/>
              </a:rPr>
              <a:t>Long single extension of a neuron, covered with </a:t>
            </a:r>
            <a:r>
              <a:rPr lang="en-US" sz="2400" b="1" u="sng" dirty="0">
                <a:latin typeface="Palatino Linotype" pitchFamily="18" charset="0"/>
              </a:rPr>
              <a:t>myelin [MY-uh-</a:t>
            </a:r>
            <a:r>
              <a:rPr lang="en-US" sz="2400" b="1" u="sng" dirty="0" err="1">
                <a:latin typeface="Palatino Linotype" pitchFamily="18" charset="0"/>
              </a:rPr>
              <a:t>lin</a:t>
            </a:r>
            <a:r>
              <a:rPr lang="en-US" sz="2400" b="1" u="sng" dirty="0">
                <a:latin typeface="Palatino Linotype" pitchFamily="18" charset="0"/>
              </a:rPr>
              <a:t>] sheath </a:t>
            </a:r>
            <a:r>
              <a:rPr lang="en-US" sz="2400" dirty="0">
                <a:latin typeface="Palatino Linotype" pitchFamily="18" charset="0"/>
              </a:rPr>
              <a:t>to insulate and speed up messages through neurons.</a:t>
            </a:r>
          </a:p>
          <a:p>
            <a:pPr marL="0" indent="0">
              <a:lnSpc>
                <a:spcPct val="90000"/>
              </a:lnSpc>
              <a:buFont typeface="Wingdings" pitchFamily="2" charset="2"/>
              <a:buNone/>
            </a:pPr>
            <a:endParaRPr lang="en-US" sz="2400" dirty="0">
              <a:latin typeface="Palatino Linotype" pitchFamily="18" charset="0"/>
            </a:endParaRPr>
          </a:p>
          <a:p>
            <a:pPr marL="0" indent="0">
              <a:lnSpc>
                <a:spcPct val="90000"/>
              </a:lnSpc>
              <a:buFont typeface="Wingdings" pitchFamily="2" charset="2"/>
              <a:buNone/>
            </a:pPr>
            <a:r>
              <a:rPr lang="en-US" sz="2400" b="1" u="sng" dirty="0">
                <a:latin typeface="Palatino Linotype" pitchFamily="18" charset="0"/>
              </a:rPr>
              <a:t>Terminal Branches of axon: </a:t>
            </a:r>
            <a:r>
              <a:rPr lang="en-US" sz="2400" dirty="0">
                <a:latin typeface="Palatino Linotype" pitchFamily="18" charset="0"/>
              </a:rPr>
              <a:t>Branched endings of an axon that transmit messages to other neurons.</a:t>
            </a:r>
            <a:endParaRPr lang="en-US" sz="2400" dirty="0">
              <a:solidFill>
                <a:srgbClr val="0000FF"/>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66800" y="304800"/>
            <a:ext cx="8229600" cy="1143000"/>
          </a:xfrm>
        </p:spPr>
        <p:txBody>
          <a:bodyPr/>
          <a:lstStyle/>
          <a:p>
            <a:r>
              <a:rPr lang="en-US" sz="4000" dirty="0">
                <a:latin typeface="Palatino Linotype" pitchFamily="18" charset="0"/>
              </a:rPr>
              <a:t>Split Brain Patients</a:t>
            </a:r>
          </a:p>
        </p:txBody>
      </p:sp>
      <p:sp>
        <p:nvSpPr>
          <p:cNvPr id="75779" name="Rectangle 3"/>
          <p:cNvSpPr>
            <a:spLocks noGrp="1" noChangeArrowheads="1"/>
          </p:cNvSpPr>
          <p:nvPr>
            <p:ph type="body" sz="half" idx="1"/>
          </p:nvPr>
        </p:nvSpPr>
        <p:spPr>
          <a:xfrm>
            <a:off x="457200" y="1600200"/>
            <a:ext cx="4419600" cy="3962400"/>
          </a:xfrm>
        </p:spPr>
        <p:txBody>
          <a:bodyPr/>
          <a:lstStyle/>
          <a:p>
            <a:pPr marL="0" indent="0" algn="ctr">
              <a:buFont typeface="Wingdings" pitchFamily="2" charset="2"/>
              <a:buNone/>
            </a:pPr>
            <a:r>
              <a:rPr lang="en-US" sz="2800" dirty="0">
                <a:latin typeface="Palatino Linotype" pitchFamily="18" charset="0"/>
              </a:rPr>
              <a:t>With the corpus </a:t>
            </a:r>
            <a:r>
              <a:rPr lang="en-US" sz="2800" dirty="0" err="1">
                <a:latin typeface="Palatino Linotype" pitchFamily="18" charset="0"/>
              </a:rPr>
              <a:t>callosum</a:t>
            </a:r>
            <a:r>
              <a:rPr lang="en-US" sz="2800" dirty="0">
                <a:latin typeface="Palatino Linotype" pitchFamily="18" charset="0"/>
              </a:rPr>
              <a:t> severed, objects (apple) presented in the right visual field can be named. Objects (pencil) in the left visual field cannot.</a:t>
            </a:r>
          </a:p>
        </p:txBody>
      </p:sp>
      <p:pic>
        <p:nvPicPr>
          <p:cNvPr id="75780" name="Picture 4" descr="figure-04-17"/>
          <p:cNvPicPr>
            <a:picLocks noGrp="1" noChangeAspect="1" noChangeArrowheads="1"/>
          </p:cNvPicPr>
          <p:nvPr>
            <p:ph sz="half" idx="2"/>
          </p:nvPr>
        </p:nvPicPr>
        <p:blipFill>
          <a:blip r:embed="rId2" cstate="print"/>
          <a:srcRect/>
          <a:stretch>
            <a:fillRect/>
          </a:stretch>
        </p:blipFill>
        <p:spPr>
          <a:xfrm rot="16200000">
            <a:off x="3980297" y="2039502"/>
            <a:ext cx="6974605" cy="2895600"/>
          </a:xfrm>
          <a:noFill/>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7813"/>
            <a:ext cx="8229600" cy="792162"/>
          </a:xfrm>
        </p:spPr>
        <p:txBody>
          <a:bodyPr/>
          <a:lstStyle/>
          <a:p>
            <a:r>
              <a:rPr lang="en-US" sz="4000" b="0">
                <a:latin typeface="Palatino Linotype" pitchFamily="18" charset="0"/>
              </a:rPr>
              <a:t>Structure of the Cortex</a:t>
            </a:r>
          </a:p>
        </p:txBody>
      </p:sp>
      <p:sp>
        <p:nvSpPr>
          <p:cNvPr id="83971" name="Rectangle 3"/>
          <p:cNvSpPr>
            <a:spLocks noGrp="1" noChangeArrowheads="1"/>
          </p:cNvSpPr>
          <p:nvPr>
            <p:ph type="body" sz="half" idx="1"/>
          </p:nvPr>
        </p:nvSpPr>
        <p:spPr>
          <a:xfrm>
            <a:off x="0" y="990600"/>
            <a:ext cx="9144000" cy="457200"/>
          </a:xfrm>
        </p:spPr>
        <p:txBody>
          <a:bodyPr/>
          <a:lstStyle/>
          <a:p>
            <a:pPr marL="0" indent="0" algn="ctr">
              <a:buFont typeface="Wingdings" pitchFamily="2" charset="2"/>
              <a:buNone/>
            </a:pPr>
            <a:r>
              <a:rPr lang="en-US" sz="2400">
                <a:latin typeface="Palatino Linotype" pitchFamily="18" charset="0"/>
              </a:rPr>
              <a:t>Each brain hemisphere is divided into four lobes</a:t>
            </a:r>
            <a:endParaRPr lang="en-US" sz="2400">
              <a:solidFill>
                <a:srgbClr val="6600CC"/>
              </a:solidFill>
              <a:latin typeface="Palatino Linotype" pitchFamily="18" charset="0"/>
            </a:endParaRPr>
          </a:p>
        </p:txBody>
      </p:sp>
      <p:pic>
        <p:nvPicPr>
          <p:cNvPr id="83972" name="Picture 4" descr="Myers9e_fig_2_2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1524000"/>
            <a:ext cx="8001000" cy="5097463"/>
          </a:xfrm>
          <a:prstGeom prst="rect">
            <a:avLst/>
          </a:prstGeom>
          <a:noFill/>
        </p:spPr>
      </p:pic>
      <p:sp>
        <p:nvSpPr>
          <p:cNvPr id="83973" name="Text Box 5"/>
          <p:cNvSpPr txBox="1">
            <a:spLocks noChangeArrowheads="1"/>
          </p:cNvSpPr>
          <p:nvPr/>
        </p:nvSpPr>
        <p:spPr bwMode="auto">
          <a:xfrm>
            <a:off x="0" y="1676400"/>
            <a:ext cx="1752600" cy="2225675"/>
          </a:xfrm>
          <a:prstGeom prst="rect">
            <a:avLst/>
          </a:prstGeom>
          <a:noFill/>
          <a:ln w="9525">
            <a:noFill/>
            <a:miter lim="800000"/>
            <a:headEnd/>
            <a:tailEnd/>
          </a:ln>
          <a:effectLst/>
        </p:spPr>
        <p:txBody>
          <a:bodyPr>
            <a:spAutoFit/>
          </a:bodyPr>
          <a:lstStyle/>
          <a:p>
            <a:pPr algn="ctr">
              <a:spcBef>
                <a:spcPct val="50000"/>
              </a:spcBef>
            </a:pPr>
            <a:r>
              <a:rPr lang="en-US" sz="2000" b="1"/>
              <a:t>Frontal Lobe: Speaking, muscle movements, making plans and judgments.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76200"/>
            <a:ext cx="8229600" cy="914400"/>
          </a:xfrm>
        </p:spPr>
        <p:txBody>
          <a:bodyPr/>
          <a:lstStyle/>
          <a:p>
            <a:r>
              <a:rPr lang="en-US" sz="4000" b="0">
                <a:latin typeface="Palatino Linotype" pitchFamily="18" charset="0"/>
              </a:rPr>
              <a:t>Functions of the Cortex</a:t>
            </a:r>
          </a:p>
        </p:txBody>
      </p:sp>
      <p:sp>
        <p:nvSpPr>
          <p:cNvPr id="79875" name="Rectangle 3"/>
          <p:cNvSpPr>
            <a:spLocks noGrp="1" noChangeArrowheads="1"/>
          </p:cNvSpPr>
          <p:nvPr>
            <p:ph type="body" sz="half" idx="1"/>
          </p:nvPr>
        </p:nvSpPr>
        <p:spPr>
          <a:xfrm>
            <a:off x="533400" y="914400"/>
            <a:ext cx="8062913" cy="1752600"/>
          </a:xfrm>
        </p:spPr>
        <p:txBody>
          <a:bodyPr/>
          <a:lstStyle/>
          <a:p>
            <a:pPr marL="406400" indent="-406400">
              <a:buClr>
                <a:schemeClr val="tx1"/>
              </a:buClr>
              <a:buFontTx/>
              <a:buChar char="•"/>
            </a:pPr>
            <a:r>
              <a:rPr lang="en-US" sz="2400">
                <a:latin typeface="Palatino Linotype" pitchFamily="18" charset="0"/>
              </a:rPr>
              <a:t>The</a:t>
            </a:r>
            <a:r>
              <a:rPr lang="en-US" sz="2400">
                <a:solidFill>
                  <a:srgbClr val="0000FF"/>
                </a:solidFill>
                <a:latin typeface="Palatino Linotype" pitchFamily="18" charset="0"/>
              </a:rPr>
              <a:t> Motor Cortex </a:t>
            </a:r>
            <a:r>
              <a:rPr lang="en-US" sz="2400">
                <a:latin typeface="Palatino Linotype" pitchFamily="18" charset="0"/>
              </a:rPr>
              <a:t>is the area at the rear of the frontal lobes that control voluntary movements. </a:t>
            </a:r>
          </a:p>
          <a:p>
            <a:pPr marL="406400" indent="-406400">
              <a:buClr>
                <a:schemeClr val="tx1"/>
              </a:buClr>
              <a:buFontTx/>
              <a:buChar char="•"/>
            </a:pPr>
            <a:r>
              <a:rPr lang="en-US" sz="2400">
                <a:latin typeface="Palatino Linotype" pitchFamily="18" charset="0"/>
              </a:rPr>
              <a:t>The </a:t>
            </a:r>
            <a:r>
              <a:rPr lang="en-US" sz="2400">
                <a:solidFill>
                  <a:srgbClr val="0000FF"/>
                </a:solidFill>
                <a:latin typeface="Palatino Linotype" pitchFamily="18" charset="0"/>
              </a:rPr>
              <a:t>Sensory Cortex</a:t>
            </a:r>
            <a:r>
              <a:rPr lang="en-US" sz="2400">
                <a:latin typeface="Palatino Linotype" pitchFamily="18" charset="0"/>
              </a:rPr>
              <a:t> (parietal cortex) receives information from skin surface and sense organs.</a:t>
            </a:r>
          </a:p>
        </p:txBody>
      </p:sp>
      <p:pic>
        <p:nvPicPr>
          <p:cNvPr id="79876" name="Picture 4" descr="MyersPEL1e_fig_02_16"/>
          <p:cNvPicPr>
            <a:picLocks noGrp="1" noChangeAspect="1" noChangeArrowheads="1"/>
          </p:cNvPicPr>
          <p:nvPr>
            <p:ph sz="half" idx="2"/>
          </p:nvPr>
        </p:nvPicPr>
        <p:blipFill>
          <a:blip r:embed="rId3" cstate="print"/>
          <a:srcRect/>
          <a:stretch>
            <a:fillRect/>
          </a:stretch>
        </p:blipFill>
        <p:spPr>
          <a:xfrm>
            <a:off x="914400" y="2632075"/>
            <a:ext cx="7086600" cy="4210050"/>
          </a:xfr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brainsensory"/>
          <p:cNvPicPr>
            <a:picLocks noChangeAspect="1" noChangeArrowheads="1"/>
          </p:cNvPicPr>
          <p:nvPr/>
        </p:nvPicPr>
        <p:blipFill>
          <a:blip r:embed="rId3" cstate="print"/>
          <a:srcRect/>
          <a:stretch>
            <a:fillRect/>
          </a:stretch>
        </p:blipFill>
        <p:spPr bwMode="auto">
          <a:xfrm>
            <a:off x="228600" y="0"/>
            <a:ext cx="6497638" cy="6858000"/>
          </a:xfrm>
          <a:prstGeom prst="rect">
            <a:avLst/>
          </a:prstGeom>
          <a:noFill/>
        </p:spPr>
      </p:pic>
      <p:pic>
        <p:nvPicPr>
          <p:cNvPr id="81923" name="Picture 3" descr="f_f03motrsoma"/>
          <p:cNvPicPr>
            <a:picLocks noChangeAspect="1" noChangeArrowheads="1"/>
          </p:cNvPicPr>
          <p:nvPr/>
        </p:nvPicPr>
        <p:blipFill>
          <a:blip r:embed="rId4" cstate="print"/>
          <a:srcRect/>
          <a:stretch>
            <a:fillRect/>
          </a:stretch>
        </p:blipFill>
        <p:spPr bwMode="auto">
          <a:xfrm>
            <a:off x="5534025" y="4095750"/>
            <a:ext cx="3609975" cy="2762250"/>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r>
              <a:rPr lang="en-US" sz="4000">
                <a:solidFill>
                  <a:schemeClr val="tx2"/>
                </a:solidFill>
                <a:latin typeface="Palatino Linotype" pitchFamily="18" charset="0"/>
              </a:rPr>
              <a:t>Reticular Formation</a:t>
            </a:r>
          </a:p>
        </p:txBody>
      </p:sp>
      <p:sp>
        <p:nvSpPr>
          <p:cNvPr id="68611" name="Rectangle 3"/>
          <p:cNvSpPr>
            <a:spLocks noChangeArrowheads="1"/>
          </p:cNvSpPr>
          <p:nvPr/>
        </p:nvSpPr>
        <p:spPr bwMode="auto">
          <a:xfrm>
            <a:off x="457200" y="1219200"/>
            <a:ext cx="4724400" cy="4648200"/>
          </a:xfrm>
          <a:prstGeom prst="rect">
            <a:avLst/>
          </a:prstGeom>
          <a:noFill/>
          <a:ln w="9525">
            <a:noFill/>
            <a:miter lim="800000"/>
            <a:headEnd/>
            <a:tailEnd/>
          </a:ln>
          <a:effectLst/>
        </p:spPr>
        <p:txBody>
          <a:bodyPr/>
          <a:lstStyle/>
          <a:p>
            <a:pPr marL="225425" indent="-225425" eaLnBrk="1" hangingPunct="1">
              <a:spcBef>
                <a:spcPct val="25000"/>
              </a:spcBef>
              <a:spcAft>
                <a:spcPct val="40000"/>
              </a:spcAft>
              <a:buClr>
                <a:schemeClr val="tx1"/>
              </a:buClr>
              <a:buFontTx/>
              <a:buChar char="•"/>
            </a:pPr>
            <a:endParaRPr lang="en-US" sz="2600">
              <a:solidFill>
                <a:srgbClr val="0000FF"/>
              </a:solidFill>
              <a:latin typeface="Palatino Linotype" pitchFamily="18" charset="0"/>
            </a:endParaRPr>
          </a:p>
          <a:p>
            <a:pPr marL="225425" indent="-225425" eaLnBrk="1" hangingPunct="1">
              <a:spcBef>
                <a:spcPct val="25000"/>
              </a:spcBef>
              <a:spcAft>
                <a:spcPct val="40000"/>
              </a:spcAft>
              <a:buClr>
                <a:schemeClr val="tx1"/>
              </a:buClr>
              <a:buFontTx/>
              <a:buChar char="•"/>
            </a:pPr>
            <a:r>
              <a:rPr lang="en-US" sz="2600">
                <a:solidFill>
                  <a:srgbClr val="0000FF"/>
                </a:solidFill>
                <a:latin typeface="Palatino Linotype" pitchFamily="18" charset="0"/>
              </a:rPr>
              <a:t>Reticular Formation</a:t>
            </a:r>
            <a:r>
              <a:rPr lang="en-US" sz="2600">
                <a:solidFill>
                  <a:srgbClr val="6600CC"/>
                </a:solidFill>
                <a:latin typeface="Palatino Linotype" pitchFamily="18" charset="0"/>
              </a:rPr>
              <a:t> </a:t>
            </a:r>
            <a:r>
              <a:rPr lang="en-US" sz="2600">
                <a:latin typeface="Palatino Linotype" pitchFamily="18" charset="0"/>
              </a:rPr>
              <a:t>is</a:t>
            </a:r>
            <a:r>
              <a:rPr lang="en-US" sz="2600">
                <a:solidFill>
                  <a:srgbClr val="6600CC"/>
                </a:solidFill>
                <a:latin typeface="Palatino Linotype" pitchFamily="18" charset="0"/>
              </a:rPr>
              <a:t> </a:t>
            </a:r>
            <a:r>
              <a:rPr lang="en-US" sz="2600">
                <a:latin typeface="Palatino Linotype" pitchFamily="18" charset="0"/>
              </a:rPr>
              <a:t>a nerve network in the brainstem that plays an important role in controlling arousal.</a:t>
            </a:r>
          </a:p>
          <a:p>
            <a:pPr marL="225425" indent="-225425" eaLnBrk="1" hangingPunct="1">
              <a:spcBef>
                <a:spcPct val="25000"/>
              </a:spcBef>
              <a:spcAft>
                <a:spcPct val="40000"/>
              </a:spcAft>
              <a:buClr>
                <a:schemeClr val="tx1"/>
              </a:buClr>
              <a:buFontTx/>
              <a:buChar char="•"/>
            </a:pPr>
            <a:r>
              <a:rPr lang="en-US" sz="2400">
                <a:latin typeface="Palatino Linotype" pitchFamily="18" charset="0"/>
              </a:rPr>
              <a:t>Damage to this causes a disorder called </a:t>
            </a:r>
            <a:r>
              <a:rPr lang="en-US" sz="2400">
                <a:solidFill>
                  <a:srgbClr val="0000FF"/>
                </a:solidFill>
                <a:latin typeface="Palatino Linotype" pitchFamily="18" charset="0"/>
              </a:rPr>
              <a:t>narcolepsy</a:t>
            </a:r>
            <a:r>
              <a:rPr lang="en-US" sz="2400">
                <a:latin typeface="Palatino Linotype" pitchFamily="18" charset="0"/>
              </a:rPr>
              <a:t> in which a person falls asleep suddenly during the daytime and cannot resist the sleep.</a:t>
            </a:r>
          </a:p>
          <a:p>
            <a:pPr marL="225425" indent="-225425" eaLnBrk="1" hangingPunct="1">
              <a:spcBef>
                <a:spcPct val="25000"/>
              </a:spcBef>
              <a:spcAft>
                <a:spcPct val="40000"/>
              </a:spcAft>
              <a:buClr>
                <a:schemeClr val="tx1"/>
              </a:buClr>
              <a:buFontTx/>
              <a:buChar char="•"/>
            </a:pPr>
            <a:endParaRPr lang="en-US" sz="2400">
              <a:latin typeface="Palatino Linotype" pitchFamily="18" charset="0"/>
            </a:endParaRPr>
          </a:p>
        </p:txBody>
      </p:sp>
      <p:pic>
        <p:nvPicPr>
          <p:cNvPr id="6861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0" y="0"/>
            <a:ext cx="4572000" cy="4133850"/>
          </a:xfrm>
          <a:prstGeom prst="rect">
            <a:avLst/>
          </a:prstGeom>
          <a:noFill/>
        </p:spPr>
      </p:pic>
      <p:pic>
        <p:nvPicPr>
          <p:cNvPr id="68613" name="Picture 5" descr="Narcolepsy2"/>
          <p:cNvPicPr>
            <a:picLocks noChangeAspect="1" noChangeArrowheads="1"/>
          </p:cNvPicPr>
          <p:nvPr/>
        </p:nvPicPr>
        <p:blipFill>
          <a:blip r:embed="rId3" cstate="print"/>
          <a:srcRect/>
          <a:stretch>
            <a:fillRect/>
          </a:stretch>
        </p:blipFill>
        <p:spPr bwMode="auto">
          <a:xfrm>
            <a:off x="5105400" y="3810000"/>
            <a:ext cx="3810000" cy="2876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7" dur="500"/>
                                        <p:tgtEl>
                                          <p:spTgt spid="686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blinds(horizontal)">
                                      <p:cBhvr>
                                        <p:cTn id="12"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609600" y="914400"/>
            <a:ext cx="7772400" cy="1249363"/>
          </a:xfrm>
        </p:spPr>
        <p:txBody>
          <a:bodyPr>
            <a:normAutofit fontScale="77500" lnSpcReduction="20000"/>
          </a:bodyPr>
          <a:lstStyle/>
          <a:p>
            <a:pPr marL="0" indent="0" algn="ctr">
              <a:buFont typeface="Wingdings" pitchFamily="2" charset="2"/>
              <a:buNone/>
            </a:pPr>
            <a:r>
              <a:rPr lang="en-US" sz="2800">
                <a:latin typeface="Palatino Linotype" pitchFamily="18" charset="0"/>
              </a:rPr>
              <a:t>More intelligent animals have increased “uncommitted” or association areas of the cortex.  These areas are responsible for integrating and acting on information received and processed  by sensory areas.   </a:t>
            </a:r>
          </a:p>
        </p:txBody>
      </p:sp>
      <p:sp>
        <p:nvSpPr>
          <p:cNvPr id="78851" name="Rectangle 3"/>
          <p:cNvSpPr>
            <a:spLocks noGrp="1" noChangeArrowheads="1"/>
          </p:cNvSpPr>
          <p:nvPr>
            <p:ph type="title"/>
          </p:nvPr>
        </p:nvSpPr>
        <p:spPr>
          <a:xfrm>
            <a:off x="381000" y="0"/>
            <a:ext cx="8229600" cy="1143000"/>
          </a:xfrm>
        </p:spPr>
        <p:txBody>
          <a:bodyPr/>
          <a:lstStyle/>
          <a:p>
            <a:r>
              <a:rPr lang="en-US" sz="4000">
                <a:solidFill>
                  <a:schemeClr val="tx1"/>
                </a:solidFill>
                <a:latin typeface="Palatino Linotype" pitchFamily="18" charset="0"/>
              </a:rPr>
              <a:t>Association Areas</a:t>
            </a:r>
          </a:p>
        </p:txBody>
      </p:sp>
      <p:pic>
        <p:nvPicPr>
          <p:cNvPr id="78852" name="Picture 4" descr="MyersPEL1e_fig_02_19"/>
          <p:cNvPicPr>
            <a:picLocks noChangeAspect="1" noChangeArrowheads="1"/>
          </p:cNvPicPr>
          <p:nvPr/>
        </p:nvPicPr>
        <p:blipFill>
          <a:blip r:embed="rId2" cstate="print"/>
          <a:srcRect/>
          <a:stretch>
            <a:fillRect/>
          </a:stretch>
        </p:blipFill>
        <p:spPr bwMode="auto">
          <a:xfrm>
            <a:off x="457200" y="3200400"/>
            <a:ext cx="8305800" cy="3295650"/>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533400" y="1600200"/>
            <a:ext cx="4038600" cy="4119563"/>
          </a:xfrm>
        </p:spPr>
        <p:txBody>
          <a:bodyPr/>
          <a:lstStyle/>
          <a:p>
            <a:pPr marL="225425" indent="-225425">
              <a:spcAft>
                <a:spcPct val="45000"/>
              </a:spcAft>
              <a:buClr>
                <a:schemeClr val="tx1"/>
              </a:buClr>
              <a:buFontTx/>
              <a:buChar char="•"/>
            </a:pPr>
            <a:r>
              <a:rPr lang="en-US" sz="2600">
                <a:latin typeface="Palatino Linotype" pitchFamily="18" charset="0"/>
              </a:rPr>
              <a:t>The “little brain” attached to the rear of the brainstem.</a:t>
            </a:r>
          </a:p>
          <a:p>
            <a:pPr marL="225425" indent="-225425">
              <a:spcAft>
                <a:spcPct val="45000"/>
              </a:spcAft>
              <a:buClr>
                <a:schemeClr val="tx1"/>
              </a:buClr>
              <a:buFontTx/>
              <a:buChar char="•"/>
            </a:pPr>
            <a:r>
              <a:rPr lang="en-US" sz="2600">
                <a:latin typeface="Palatino Linotype" pitchFamily="18" charset="0"/>
              </a:rPr>
              <a:t>It helps coordinate voluntary movements and balance.</a:t>
            </a:r>
          </a:p>
          <a:p>
            <a:pPr marL="225425" indent="-225425">
              <a:spcAft>
                <a:spcPct val="45000"/>
              </a:spcAft>
              <a:buClr>
                <a:schemeClr val="tx1"/>
              </a:buClr>
              <a:buFontTx/>
              <a:buChar char="•"/>
            </a:pPr>
            <a:r>
              <a:rPr lang="en-US" sz="2600">
                <a:latin typeface="Palatino Linotype" pitchFamily="18" charset="0"/>
              </a:rPr>
              <a:t>Implicit (procedural) memory.</a:t>
            </a:r>
          </a:p>
        </p:txBody>
      </p:sp>
      <p:sp>
        <p:nvSpPr>
          <p:cNvPr id="70659" name="Rectangle 3"/>
          <p:cNvSpPr>
            <a:spLocks noGrp="1" noChangeArrowheads="1"/>
          </p:cNvSpPr>
          <p:nvPr>
            <p:ph type="title"/>
          </p:nvPr>
        </p:nvSpPr>
        <p:spPr/>
        <p:txBody>
          <a:bodyPr/>
          <a:lstStyle/>
          <a:p>
            <a:r>
              <a:rPr lang="en-US" sz="4000">
                <a:solidFill>
                  <a:schemeClr val="tx1"/>
                </a:solidFill>
                <a:latin typeface="Palatino Linotype" pitchFamily="18" charset="0"/>
              </a:rPr>
              <a:t>Cerebellum</a:t>
            </a:r>
          </a:p>
        </p:txBody>
      </p:sp>
      <p:pic>
        <p:nvPicPr>
          <p:cNvPr id="70660" name="Picture 4" descr="MyersPEL1e_fig_02_09"/>
          <p:cNvPicPr>
            <a:picLocks noChangeAspect="1" noChangeArrowheads="1"/>
          </p:cNvPicPr>
          <p:nvPr/>
        </p:nvPicPr>
        <p:blipFill>
          <a:blip r:embed="rId2" cstate="print"/>
          <a:srcRect r="50000" b="-16422"/>
          <a:stretch>
            <a:fillRect/>
          </a:stretch>
        </p:blipFill>
        <p:spPr bwMode="auto">
          <a:xfrm>
            <a:off x="5029200" y="1447800"/>
            <a:ext cx="3548063" cy="5410200"/>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brain%20hemispheres"/>
          <p:cNvPicPr>
            <a:picLocks noChangeAspect="1" noChangeArrowheads="1"/>
          </p:cNvPicPr>
          <p:nvPr/>
        </p:nvPicPr>
        <p:blipFill>
          <a:blip r:embed="rId2" cstate="print"/>
          <a:srcRect t="6859"/>
          <a:stretch>
            <a:fillRect/>
          </a:stretch>
        </p:blipFill>
        <p:spPr bwMode="auto">
          <a:xfrm>
            <a:off x="990600" y="533400"/>
            <a:ext cx="7162800" cy="57896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4000">
                <a:latin typeface="Palatino Linotype" pitchFamily="18" charset="0"/>
              </a:rPr>
              <a:t>Nervous System</a:t>
            </a:r>
          </a:p>
        </p:txBody>
      </p:sp>
      <p:sp>
        <p:nvSpPr>
          <p:cNvPr id="35843" name="Text Box 3"/>
          <p:cNvSpPr txBox="1">
            <a:spLocks noChangeArrowheads="1"/>
          </p:cNvSpPr>
          <p:nvPr/>
        </p:nvSpPr>
        <p:spPr bwMode="auto">
          <a:xfrm>
            <a:off x="812800" y="2819400"/>
            <a:ext cx="1549400" cy="1800225"/>
          </a:xfrm>
          <a:prstGeom prst="rect">
            <a:avLst/>
          </a:prstGeom>
          <a:noFill/>
          <a:ln w="9525">
            <a:noFill/>
            <a:miter lim="800000"/>
            <a:headEnd/>
            <a:tailEnd/>
          </a:ln>
          <a:effectLst/>
        </p:spPr>
        <p:txBody>
          <a:bodyPr wrap="none">
            <a:spAutoFit/>
          </a:bodyPr>
          <a:lstStyle/>
          <a:p>
            <a:pPr algn="ctr" eaLnBrk="1" hangingPunct="1"/>
            <a:r>
              <a:rPr lang="en-US" sz="2800">
                <a:latin typeface="Palatino Linotype" pitchFamily="18" charset="0"/>
              </a:rPr>
              <a:t>Central</a:t>
            </a:r>
          </a:p>
          <a:p>
            <a:pPr algn="ctr" eaLnBrk="1" hangingPunct="1"/>
            <a:r>
              <a:rPr lang="en-US" sz="2800">
                <a:latin typeface="Palatino Linotype" pitchFamily="18" charset="0"/>
              </a:rPr>
              <a:t>Nervous</a:t>
            </a:r>
          </a:p>
          <a:p>
            <a:pPr algn="ctr" eaLnBrk="1" hangingPunct="1"/>
            <a:r>
              <a:rPr lang="en-US" sz="2800">
                <a:latin typeface="Palatino Linotype" pitchFamily="18" charset="0"/>
              </a:rPr>
              <a:t>System</a:t>
            </a:r>
          </a:p>
          <a:p>
            <a:pPr algn="ctr" eaLnBrk="1" hangingPunct="1"/>
            <a:r>
              <a:rPr lang="en-US" sz="2800">
                <a:latin typeface="Palatino Linotype" pitchFamily="18" charset="0"/>
              </a:rPr>
              <a:t>(CNS)</a:t>
            </a:r>
          </a:p>
        </p:txBody>
      </p:sp>
      <p:sp>
        <p:nvSpPr>
          <p:cNvPr id="35844" name="Text Box 4"/>
          <p:cNvSpPr txBox="1">
            <a:spLocks noChangeArrowheads="1"/>
          </p:cNvSpPr>
          <p:nvPr/>
        </p:nvSpPr>
        <p:spPr bwMode="auto">
          <a:xfrm>
            <a:off x="6635750" y="2819400"/>
            <a:ext cx="1822450" cy="1800225"/>
          </a:xfrm>
          <a:prstGeom prst="rect">
            <a:avLst/>
          </a:prstGeom>
          <a:noFill/>
          <a:ln w="9525">
            <a:noFill/>
            <a:miter lim="800000"/>
            <a:headEnd/>
            <a:tailEnd/>
          </a:ln>
          <a:effectLst/>
        </p:spPr>
        <p:txBody>
          <a:bodyPr wrap="none">
            <a:spAutoFit/>
          </a:bodyPr>
          <a:lstStyle/>
          <a:p>
            <a:pPr algn="ctr" eaLnBrk="1" hangingPunct="1"/>
            <a:r>
              <a:rPr lang="en-US" sz="2800">
                <a:latin typeface="Palatino Linotype" pitchFamily="18" charset="0"/>
              </a:rPr>
              <a:t>Peripheral</a:t>
            </a:r>
          </a:p>
          <a:p>
            <a:pPr algn="ctr" eaLnBrk="1" hangingPunct="1"/>
            <a:r>
              <a:rPr lang="en-US" sz="2800">
                <a:latin typeface="Palatino Linotype" pitchFamily="18" charset="0"/>
              </a:rPr>
              <a:t>Nervous</a:t>
            </a:r>
          </a:p>
          <a:p>
            <a:pPr algn="ctr" eaLnBrk="1" hangingPunct="1"/>
            <a:r>
              <a:rPr lang="en-US" sz="2800">
                <a:latin typeface="Palatino Linotype" pitchFamily="18" charset="0"/>
              </a:rPr>
              <a:t>System</a:t>
            </a:r>
          </a:p>
          <a:p>
            <a:pPr algn="ctr" eaLnBrk="1" hangingPunct="1"/>
            <a:r>
              <a:rPr lang="en-US" sz="2800">
                <a:latin typeface="Palatino Linotype" pitchFamily="18" charset="0"/>
              </a:rPr>
              <a:t>(PNS)</a:t>
            </a:r>
          </a:p>
        </p:txBody>
      </p:sp>
      <p:pic>
        <p:nvPicPr>
          <p:cNvPr id="35845" name="Picture 5" descr="NS"/>
          <p:cNvPicPr>
            <a:picLocks noChangeAspect="1" noChangeArrowheads="1"/>
          </p:cNvPicPr>
          <p:nvPr/>
        </p:nvPicPr>
        <p:blipFill>
          <a:blip r:embed="rId3" cstate="print"/>
          <a:srcRect/>
          <a:stretch>
            <a:fillRect/>
          </a:stretch>
        </p:blipFill>
        <p:spPr bwMode="auto">
          <a:xfrm>
            <a:off x="2481263" y="1676400"/>
            <a:ext cx="4144962" cy="479742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a:lstStyle/>
          <a:p>
            <a:r>
              <a:rPr lang="en-US" sz="4000">
                <a:latin typeface="Palatino Linotype" pitchFamily="18" charset="0"/>
              </a:rPr>
              <a:t>The Nervous System</a:t>
            </a:r>
          </a:p>
        </p:txBody>
      </p:sp>
      <p:sp>
        <p:nvSpPr>
          <p:cNvPr id="37891" name="Rectangle 3"/>
          <p:cNvSpPr>
            <a:spLocks noGrp="1" noChangeArrowheads="1"/>
          </p:cNvSpPr>
          <p:nvPr>
            <p:ph type="body" idx="1"/>
          </p:nvPr>
        </p:nvSpPr>
        <p:spPr>
          <a:xfrm>
            <a:off x="457200" y="1600200"/>
            <a:ext cx="8229600" cy="4500563"/>
          </a:xfrm>
        </p:spPr>
        <p:txBody>
          <a:bodyPr/>
          <a:lstStyle/>
          <a:p>
            <a:pPr marL="0" indent="0">
              <a:lnSpc>
                <a:spcPct val="90000"/>
              </a:lnSpc>
              <a:buFont typeface="Wingdings" pitchFamily="2" charset="2"/>
              <a:buNone/>
            </a:pPr>
            <a:r>
              <a:rPr lang="en-US" sz="2800" b="1" u="sng" dirty="0">
                <a:latin typeface="Palatino Linotype" pitchFamily="18" charset="0"/>
              </a:rPr>
              <a:t>Nervous System:</a:t>
            </a:r>
            <a:r>
              <a:rPr lang="en-US" sz="2800" dirty="0">
                <a:latin typeface="Palatino Linotype" pitchFamily="18" charset="0"/>
              </a:rPr>
              <a:t> Consists of all the nerve cells. It is the body’s speedy, electrochemical communication system.</a:t>
            </a:r>
          </a:p>
          <a:p>
            <a:pPr marL="0" indent="0">
              <a:lnSpc>
                <a:spcPct val="90000"/>
              </a:lnSpc>
              <a:buFont typeface="Wingdings" pitchFamily="2" charset="2"/>
              <a:buNone/>
            </a:pPr>
            <a:endParaRPr lang="en-US" sz="2800" dirty="0">
              <a:latin typeface="Palatino Linotype" pitchFamily="18" charset="0"/>
            </a:endParaRPr>
          </a:p>
          <a:p>
            <a:pPr marL="0" indent="0">
              <a:lnSpc>
                <a:spcPct val="90000"/>
              </a:lnSpc>
              <a:buFont typeface="Wingdings" pitchFamily="2" charset="2"/>
              <a:buNone/>
            </a:pPr>
            <a:r>
              <a:rPr lang="en-US" sz="2800" b="1" u="sng" dirty="0">
                <a:latin typeface="Palatino Linotype" pitchFamily="18" charset="0"/>
              </a:rPr>
              <a:t>Central Nervous System (CNS): </a:t>
            </a:r>
            <a:r>
              <a:rPr lang="en-US" sz="2800" dirty="0">
                <a:latin typeface="Palatino Linotype" pitchFamily="18" charset="0"/>
              </a:rPr>
              <a:t>the brain and spinal cord.</a:t>
            </a:r>
          </a:p>
          <a:p>
            <a:pPr marL="0" indent="0">
              <a:lnSpc>
                <a:spcPct val="90000"/>
              </a:lnSpc>
              <a:buFont typeface="Wingdings" pitchFamily="2" charset="2"/>
              <a:buNone/>
            </a:pPr>
            <a:endParaRPr lang="en-US" sz="2800" dirty="0">
              <a:latin typeface="Palatino Linotype" pitchFamily="18" charset="0"/>
            </a:endParaRPr>
          </a:p>
          <a:p>
            <a:pPr marL="0" indent="0">
              <a:lnSpc>
                <a:spcPct val="90000"/>
              </a:lnSpc>
              <a:buFont typeface="Wingdings" pitchFamily="2" charset="2"/>
              <a:buNone/>
            </a:pPr>
            <a:r>
              <a:rPr lang="en-US" sz="2800" b="1" u="sng" dirty="0">
                <a:latin typeface="Palatino Linotype" pitchFamily="18" charset="0"/>
              </a:rPr>
              <a:t>Peripheral Nervous System (PNS): </a:t>
            </a:r>
            <a:r>
              <a:rPr lang="en-US" sz="2800" dirty="0">
                <a:latin typeface="Palatino Linotype" pitchFamily="18" charset="0"/>
              </a:rPr>
              <a:t>the sensory and motor neurons that connect the central nervous system (CNS) to the rest of the body.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a:latin typeface="Palatino Linotype" pitchFamily="18" charset="0"/>
              </a:rPr>
              <a:t>The Nervous System</a:t>
            </a:r>
          </a:p>
        </p:txBody>
      </p:sp>
      <p:pic>
        <p:nvPicPr>
          <p:cNvPr id="38915" name="Picture 3" descr="figure-03-06-1"/>
          <p:cNvPicPr>
            <a:picLocks noChangeAspect="1" noChangeArrowheads="1"/>
          </p:cNvPicPr>
          <p:nvPr/>
        </p:nvPicPr>
        <p:blipFill>
          <a:blip r:embed="rId2" cstate="print"/>
          <a:srcRect/>
          <a:stretch>
            <a:fillRect/>
          </a:stretch>
        </p:blipFill>
        <p:spPr bwMode="auto">
          <a:xfrm>
            <a:off x="1281113" y="1676400"/>
            <a:ext cx="6553200" cy="4564063"/>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07975"/>
            <a:ext cx="8229600" cy="685800"/>
          </a:xfrm>
        </p:spPr>
        <p:txBody>
          <a:bodyPr>
            <a:normAutofit fontScale="90000"/>
          </a:bodyPr>
          <a:lstStyle/>
          <a:p>
            <a:r>
              <a:rPr lang="en-US" sz="4000" b="0">
                <a:latin typeface="Palatino Linotype" pitchFamily="18" charset="0"/>
              </a:rPr>
              <a:t>Kinds of Neurons by Function</a:t>
            </a:r>
          </a:p>
        </p:txBody>
      </p:sp>
      <p:sp>
        <p:nvSpPr>
          <p:cNvPr id="32771" name="Rectangle 3"/>
          <p:cNvSpPr>
            <a:spLocks noGrp="1" noChangeArrowheads="1"/>
          </p:cNvSpPr>
          <p:nvPr>
            <p:ph type="body" idx="1"/>
          </p:nvPr>
        </p:nvSpPr>
        <p:spPr>
          <a:xfrm>
            <a:off x="457200" y="1143000"/>
            <a:ext cx="8229600" cy="2667000"/>
          </a:xfrm>
        </p:spPr>
        <p:txBody>
          <a:bodyPr>
            <a:normAutofit lnSpcReduction="10000"/>
          </a:bodyPr>
          <a:lstStyle/>
          <a:p>
            <a:pPr marL="228600" indent="-228600">
              <a:buClr>
                <a:schemeClr val="tx1"/>
              </a:buClr>
              <a:buFontTx/>
              <a:buChar char="•"/>
            </a:pPr>
            <a:r>
              <a:rPr lang="en-US" sz="2600" b="1" u="sng" dirty="0">
                <a:latin typeface="Palatino Linotype" pitchFamily="18" charset="0"/>
              </a:rPr>
              <a:t>Sensory Neurons </a:t>
            </a:r>
            <a:r>
              <a:rPr lang="en-US" sz="2600" dirty="0">
                <a:latin typeface="Palatino Linotype" pitchFamily="18" charset="0"/>
              </a:rPr>
              <a:t>carry incoming information from the sense receptors to the CNS. </a:t>
            </a:r>
          </a:p>
          <a:p>
            <a:pPr marL="228600" indent="-228600">
              <a:buClr>
                <a:schemeClr val="tx1"/>
              </a:buClr>
              <a:buFontTx/>
              <a:buChar char="•"/>
            </a:pPr>
            <a:endParaRPr lang="en-US" sz="1200" dirty="0">
              <a:latin typeface="Palatino Linotype" pitchFamily="18" charset="0"/>
            </a:endParaRPr>
          </a:p>
          <a:p>
            <a:pPr marL="228600" indent="-228600">
              <a:buClr>
                <a:schemeClr val="tx1"/>
              </a:buClr>
              <a:buFontTx/>
              <a:buChar char="•"/>
            </a:pPr>
            <a:r>
              <a:rPr lang="en-US" sz="2600" b="1" u="sng" dirty="0">
                <a:latin typeface="Palatino Linotype" pitchFamily="18" charset="0"/>
              </a:rPr>
              <a:t>Motor Neurons </a:t>
            </a:r>
            <a:r>
              <a:rPr lang="en-US" sz="2600" dirty="0">
                <a:latin typeface="Palatino Linotype" pitchFamily="18" charset="0"/>
              </a:rPr>
              <a:t>carry outgoing information from the CNS to muscles and glands. </a:t>
            </a:r>
          </a:p>
          <a:p>
            <a:pPr marL="228600" indent="-228600">
              <a:buClr>
                <a:schemeClr val="tx1"/>
              </a:buClr>
              <a:buFontTx/>
              <a:buChar char="•"/>
            </a:pPr>
            <a:endParaRPr lang="en-US" sz="1200" dirty="0">
              <a:latin typeface="Palatino Linotype" pitchFamily="18" charset="0"/>
            </a:endParaRPr>
          </a:p>
          <a:p>
            <a:pPr marL="228600" indent="-228600">
              <a:buClr>
                <a:schemeClr val="tx1"/>
              </a:buClr>
              <a:buFontTx/>
              <a:buChar char="•"/>
            </a:pPr>
            <a:r>
              <a:rPr lang="en-US" sz="2600" b="1" u="sng" dirty="0" err="1">
                <a:solidFill>
                  <a:srgbClr val="0000FF"/>
                </a:solidFill>
                <a:latin typeface="Palatino Linotype" pitchFamily="18" charset="0"/>
              </a:rPr>
              <a:t>Interneurons</a:t>
            </a:r>
            <a:r>
              <a:rPr lang="en-US" sz="2600" dirty="0">
                <a:latin typeface="Palatino Linotype" pitchFamily="18" charset="0"/>
              </a:rPr>
              <a:t> connect the two neurons.</a:t>
            </a:r>
          </a:p>
        </p:txBody>
      </p:sp>
      <p:pic>
        <p:nvPicPr>
          <p:cNvPr id="32772" name="Picture 4" descr="cbcell11"/>
          <p:cNvPicPr>
            <a:picLocks noChangeAspect="1" noChangeArrowheads="1"/>
          </p:cNvPicPr>
          <p:nvPr/>
        </p:nvPicPr>
        <p:blipFill>
          <a:blip r:embed="rId2" cstate="print"/>
          <a:srcRect/>
          <a:stretch>
            <a:fillRect/>
          </a:stretch>
        </p:blipFill>
        <p:spPr bwMode="auto">
          <a:xfrm>
            <a:off x="6172200" y="4648200"/>
            <a:ext cx="2741613" cy="750888"/>
          </a:xfrm>
          <a:prstGeom prst="rect">
            <a:avLst/>
          </a:prstGeom>
          <a:noFill/>
          <a:ln w="9525">
            <a:noFill/>
            <a:miter lim="800000"/>
            <a:headEnd/>
            <a:tailEnd/>
          </a:ln>
        </p:spPr>
      </p:pic>
      <p:sp>
        <p:nvSpPr>
          <p:cNvPr id="32773" name="Text Box 5"/>
          <p:cNvSpPr txBox="1">
            <a:spLocks noChangeArrowheads="1"/>
          </p:cNvSpPr>
          <p:nvPr/>
        </p:nvSpPr>
        <p:spPr bwMode="auto">
          <a:xfrm>
            <a:off x="6781800" y="5638800"/>
            <a:ext cx="1831975" cy="641350"/>
          </a:xfrm>
          <a:prstGeom prst="rect">
            <a:avLst/>
          </a:prstGeom>
          <a:noFill/>
          <a:ln w="9525">
            <a:noFill/>
            <a:miter lim="800000"/>
            <a:headEnd/>
            <a:tailEnd/>
          </a:ln>
          <a:effectLst/>
        </p:spPr>
        <p:txBody>
          <a:bodyPr wrap="none">
            <a:spAutoFit/>
          </a:bodyPr>
          <a:lstStyle/>
          <a:p>
            <a:pPr algn="ctr" eaLnBrk="1" hangingPunct="1"/>
            <a:r>
              <a:rPr lang="en-US">
                <a:latin typeface="Palatino Linotype" pitchFamily="18" charset="0"/>
              </a:rPr>
              <a:t>Sensory Neuron</a:t>
            </a:r>
          </a:p>
          <a:p>
            <a:pPr algn="ctr" eaLnBrk="1" hangingPunct="1"/>
            <a:r>
              <a:rPr lang="en-US">
                <a:latin typeface="Palatino Linotype" pitchFamily="18" charset="0"/>
              </a:rPr>
              <a:t>(Bipolar) </a:t>
            </a:r>
          </a:p>
        </p:txBody>
      </p:sp>
      <p:pic>
        <p:nvPicPr>
          <p:cNvPr id="32774" name="Picture 6" descr="cbcell22"/>
          <p:cNvPicPr>
            <a:picLocks noChangeAspect="1" noChangeArrowheads="1"/>
          </p:cNvPicPr>
          <p:nvPr/>
        </p:nvPicPr>
        <p:blipFill>
          <a:blip r:embed="rId3" cstate="print"/>
          <a:srcRect/>
          <a:stretch>
            <a:fillRect/>
          </a:stretch>
        </p:blipFill>
        <p:spPr bwMode="auto">
          <a:xfrm>
            <a:off x="228600" y="4495800"/>
            <a:ext cx="2741613" cy="844550"/>
          </a:xfrm>
          <a:prstGeom prst="rect">
            <a:avLst/>
          </a:prstGeom>
          <a:noFill/>
          <a:ln w="9525">
            <a:noFill/>
            <a:miter lim="800000"/>
            <a:headEnd/>
            <a:tailEnd/>
          </a:ln>
        </p:spPr>
      </p:pic>
      <p:sp>
        <p:nvSpPr>
          <p:cNvPr id="32775" name="Text Box 7"/>
          <p:cNvSpPr txBox="1">
            <a:spLocks noChangeArrowheads="1"/>
          </p:cNvSpPr>
          <p:nvPr/>
        </p:nvSpPr>
        <p:spPr bwMode="auto">
          <a:xfrm>
            <a:off x="228600" y="5486400"/>
            <a:ext cx="2514600" cy="641350"/>
          </a:xfrm>
          <a:prstGeom prst="rect">
            <a:avLst/>
          </a:prstGeom>
          <a:noFill/>
          <a:ln w="9525">
            <a:noFill/>
            <a:miter lim="800000"/>
            <a:headEnd/>
            <a:tailEnd/>
          </a:ln>
          <a:effectLst/>
        </p:spPr>
        <p:txBody>
          <a:bodyPr>
            <a:spAutoFit/>
          </a:bodyPr>
          <a:lstStyle/>
          <a:p>
            <a:pPr algn="ctr" eaLnBrk="1" hangingPunct="1"/>
            <a:r>
              <a:rPr lang="en-US">
                <a:latin typeface="Palatino Linotype" pitchFamily="18" charset="0"/>
              </a:rPr>
              <a:t>Interneuron Neuron (Unipolar) </a:t>
            </a:r>
          </a:p>
        </p:txBody>
      </p:sp>
      <p:pic>
        <p:nvPicPr>
          <p:cNvPr id="32776" name="Picture 8" descr="colorb1"/>
          <p:cNvPicPr>
            <a:picLocks noChangeAspect="1" noChangeArrowheads="1"/>
          </p:cNvPicPr>
          <p:nvPr/>
        </p:nvPicPr>
        <p:blipFill>
          <a:blip r:embed="rId4" cstate="print"/>
          <a:srcRect l="3589"/>
          <a:stretch>
            <a:fillRect/>
          </a:stretch>
        </p:blipFill>
        <p:spPr bwMode="auto">
          <a:xfrm>
            <a:off x="3048000" y="4038600"/>
            <a:ext cx="2827338" cy="2286000"/>
          </a:xfrm>
          <a:prstGeom prst="rect">
            <a:avLst/>
          </a:prstGeom>
          <a:noFill/>
          <a:ln w="9525">
            <a:noFill/>
            <a:miter lim="800000"/>
            <a:headEnd/>
            <a:tailEnd/>
          </a:ln>
        </p:spPr>
      </p:pic>
      <p:sp>
        <p:nvSpPr>
          <p:cNvPr id="32777" name="Text Box 9"/>
          <p:cNvSpPr txBox="1">
            <a:spLocks noChangeArrowheads="1"/>
          </p:cNvSpPr>
          <p:nvPr/>
        </p:nvSpPr>
        <p:spPr bwMode="auto">
          <a:xfrm>
            <a:off x="3725863" y="5994400"/>
            <a:ext cx="1660525" cy="641350"/>
          </a:xfrm>
          <a:prstGeom prst="rect">
            <a:avLst/>
          </a:prstGeom>
          <a:noFill/>
          <a:ln w="9525">
            <a:noFill/>
            <a:miter lim="800000"/>
            <a:headEnd/>
            <a:tailEnd/>
          </a:ln>
          <a:effectLst/>
        </p:spPr>
        <p:txBody>
          <a:bodyPr wrap="none">
            <a:spAutoFit/>
          </a:bodyPr>
          <a:lstStyle/>
          <a:p>
            <a:pPr algn="ctr" eaLnBrk="1" hangingPunct="1"/>
            <a:r>
              <a:rPr lang="en-US">
                <a:latin typeface="Palatino Linotype" pitchFamily="18" charset="0"/>
              </a:rPr>
              <a:t>Motor Neuron</a:t>
            </a:r>
          </a:p>
          <a:p>
            <a:pPr algn="ctr" eaLnBrk="1" hangingPunct="1"/>
            <a:r>
              <a:rPr lang="en-US">
                <a:latin typeface="Palatino Linotype" pitchFamily="18" charset="0"/>
              </a:rPr>
              <a:t>(Multipolar)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r>
              <a:rPr lang="en-US" sz="4000">
                <a:latin typeface="Palatino Linotype" pitchFamily="18" charset="0"/>
              </a:rPr>
              <a:t>Central Nervous System</a:t>
            </a:r>
          </a:p>
        </p:txBody>
      </p:sp>
      <p:pic>
        <p:nvPicPr>
          <p:cNvPr id="33795" name="Picture 3" descr="figure-03-08"/>
          <p:cNvPicPr>
            <a:picLocks noChangeAspect="1" noChangeArrowheads="1"/>
          </p:cNvPicPr>
          <p:nvPr/>
        </p:nvPicPr>
        <p:blipFill>
          <a:blip r:embed="rId3" cstate="print"/>
          <a:srcRect/>
          <a:stretch>
            <a:fillRect/>
          </a:stretch>
        </p:blipFill>
        <p:spPr bwMode="auto">
          <a:xfrm>
            <a:off x="152400" y="1524000"/>
            <a:ext cx="8991600" cy="5108575"/>
          </a:xfrm>
          <a:prstGeom prst="rect">
            <a:avLst/>
          </a:prstGeom>
          <a:noFill/>
        </p:spPr>
      </p:pic>
      <p:sp>
        <p:nvSpPr>
          <p:cNvPr id="33796" name="Text Box 4"/>
          <p:cNvSpPr txBox="1">
            <a:spLocks noChangeArrowheads="1"/>
          </p:cNvSpPr>
          <p:nvPr/>
        </p:nvSpPr>
        <p:spPr bwMode="auto">
          <a:xfrm>
            <a:off x="2209800" y="990600"/>
            <a:ext cx="4835525" cy="519113"/>
          </a:xfrm>
          <a:prstGeom prst="rect">
            <a:avLst/>
          </a:prstGeom>
          <a:noFill/>
          <a:ln w="9525">
            <a:noFill/>
            <a:miter lim="800000"/>
            <a:headEnd/>
            <a:tailEnd/>
          </a:ln>
          <a:effectLst/>
        </p:spPr>
        <p:txBody>
          <a:bodyPr wrap="none">
            <a:spAutoFit/>
          </a:bodyPr>
          <a:lstStyle/>
          <a:p>
            <a:pPr eaLnBrk="1" hangingPunct="1"/>
            <a:r>
              <a:rPr lang="en-US" sz="2800">
                <a:latin typeface="Palatino Linotype" pitchFamily="18" charset="0"/>
              </a:rPr>
              <a:t>The Spinal Cord and Reflexes</a:t>
            </a:r>
          </a:p>
        </p:txBody>
      </p:sp>
      <p:sp>
        <p:nvSpPr>
          <p:cNvPr id="33797" name="Text Box 5"/>
          <p:cNvSpPr txBox="1">
            <a:spLocks noChangeArrowheads="1"/>
          </p:cNvSpPr>
          <p:nvPr/>
        </p:nvSpPr>
        <p:spPr bwMode="auto">
          <a:xfrm>
            <a:off x="304800" y="6248400"/>
            <a:ext cx="1733550" cy="396875"/>
          </a:xfrm>
          <a:prstGeom prst="rect">
            <a:avLst/>
          </a:prstGeom>
          <a:noFill/>
          <a:ln w="9525">
            <a:noFill/>
            <a:miter lim="800000"/>
            <a:headEnd/>
            <a:tailEnd/>
          </a:ln>
          <a:effectLst/>
        </p:spPr>
        <p:txBody>
          <a:bodyPr wrap="none">
            <a:spAutoFit/>
          </a:bodyPr>
          <a:lstStyle/>
          <a:p>
            <a:pPr eaLnBrk="1" hangingPunct="1"/>
            <a:r>
              <a:rPr lang="en-US" sz="2000">
                <a:latin typeface="Palatino Linotype" pitchFamily="18" charset="0"/>
              </a:rPr>
              <a:t>Simple Reflex</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35</TotalTime>
  <Words>1970</Words>
  <Application>Microsoft Office PowerPoint</Application>
  <PresentationFormat>On-screen Show (4:3)</PresentationFormat>
  <Paragraphs>226</Paragraphs>
  <Slides>47</Slides>
  <Notes>17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Technic</vt:lpstr>
      <vt:lpstr>Psychology… Thoughts to ponder:</vt:lpstr>
      <vt:lpstr>The Nervous System</vt:lpstr>
      <vt:lpstr>Neuron </vt:lpstr>
      <vt:lpstr>Parts of a Neuron </vt:lpstr>
      <vt:lpstr>Nervous System</vt:lpstr>
      <vt:lpstr>The Nervous System</vt:lpstr>
      <vt:lpstr>The Nervous System</vt:lpstr>
      <vt:lpstr>Kinds of Neurons by Function</vt:lpstr>
      <vt:lpstr>Central Nervous System</vt:lpstr>
      <vt:lpstr>Action Potential</vt:lpstr>
      <vt:lpstr>Synapse </vt:lpstr>
      <vt:lpstr>Neurotransmitters</vt:lpstr>
      <vt:lpstr>Peripheral Nervous System</vt:lpstr>
      <vt:lpstr>Peripheral Nervous System</vt:lpstr>
      <vt:lpstr>Autonomic Nervous System</vt:lpstr>
      <vt:lpstr>Autonomic Nervous System (ANS)</vt:lpstr>
      <vt:lpstr>Sympathetic Nervous System</vt:lpstr>
      <vt:lpstr>Parasympathetic Nervous System</vt:lpstr>
      <vt:lpstr>Autonomic Nervous System (ANS)</vt:lpstr>
      <vt:lpstr>Slide 20</vt:lpstr>
      <vt:lpstr>Emotions and the Autonomic Nervous System</vt:lpstr>
      <vt:lpstr>Central Nervous System</vt:lpstr>
      <vt:lpstr>The Nervous System</vt:lpstr>
      <vt:lpstr>The Endocrine System</vt:lpstr>
      <vt:lpstr>Nervous System vs. Endocrine System</vt:lpstr>
      <vt:lpstr>Studying the Living Human Brain</vt:lpstr>
      <vt:lpstr>MRI: Magnetic Resonance Imaging</vt:lpstr>
      <vt:lpstr>PET Scan: Positron Emission Tomography</vt:lpstr>
      <vt:lpstr>CT Scan: Computerized Tomography</vt:lpstr>
      <vt:lpstr>The Cerebral Cortex</vt:lpstr>
      <vt:lpstr>Amygdala</vt:lpstr>
      <vt:lpstr>Slide 32</vt:lpstr>
      <vt:lpstr>Storing Implicit &amp; Explicit Memories</vt:lpstr>
      <vt:lpstr>Anterograde Amnesia</vt:lpstr>
      <vt:lpstr>Implicit Memory</vt:lpstr>
      <vt:lpstr>Hypothalamus</vt:lpstr>
      <vt:lpstr>Thalamus</vt:lpstr>
      <vt:lpstr>Medulla</vt:lpstr>
      <vt:lpstr>Slide 39</vt:lpstr>
      <vt:lpstr>Split Brain Patients</vt:lpstr>
      <vt:lpstr>Structure of the Cortex</vt:lpstr>
      <vt:lpstr>Functions of the Cortex</vt:lpstr>
      <vt:lpstr>Slide 43</vt:lpstr>
      <vt:lpstr>Slide 44</vt:lpstr>
      <vt:lpstr>Association Areas</vt:lpstr>
      <vt:lpstr>Cerebellum</vt:lpstr>
      <vt:lpstr>Slide 47</vt:lpstr>
    </vt:vector>
  </TitlesOfParts>
  <Company>Peters Township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Neuron </dc:title>
  <dc:creator>Windows User</dc:creator>
  <cp:lastModifiedBy>Windows User</cp:lastModifiedBy>
  <cp:revision>10</cp:revision>
  <dcterms:created xsi:type="dcterms:W3CDTF">2014-01-12T23:35:12Z</dcterms:created>
  <dcterms:modified xsi:type="dcterms:W3CDTF">2014-02-13T13:14:44Z</dcterms:modified>
</cp:coreProperties>
</file>