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A6242D-3F0F-4A68-9E8E-89127271A863}"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0F766-0492-4B26-9069-34410CEC30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6242D-3F0F-4A68-9E8E-89127271A863}"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0F766-0492-4B26-9069-34410CEC30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6242D-3F0F-4A68-9E8E-89127271A863}"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0F766-0492-4B26-9069-34410CEC30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6242D-3F0F-4A68-9E8E-89127271A863}"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0F766-0492-4B26-9069-34410CEC30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A6242D-3F0F-4A68-9E8E-89127271A863}"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0F766-0492-4B26-9069-34410CEC30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A6242D-3F0F-4A68-9E8E-89127271A863}"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0F766-0492-4B26-9069-34410CEC30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6242D-3F0F-4A68-9E8E-89127271A863}" type="datetimeFigureOut">
              <a:rPr lang="en-US" smtClean="0"/>
              <a:pPr/>
              <a:t>2/24/2014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80F766-0492-4B26-9069-34410CEC30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A6242D-3F0F-4A68-9E8E-89127271A863}" type="datetimeFigureOut">
              <a:rPr lang="en-US" smtClean="0"/>
              <a:pPr/>
              <a:t>2/24/2014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80F766-0492-4B26-9069-34410CEC30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6242D-3F0F-4A68-9E8E-89127271A863}" type="datetimeFigureOut">
              <a:rPr lang="en-US" smtClean="0"/>
              <a:pPr/>
              <a:t>2/24/2014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80F766-0492-4B26-9069-34410CEC30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6242D-3F0F-4A68-9E8E-89127271A863}"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0F766-0492-4B26-9069-34410CEC30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6242D-3F0F-4A68-9E8E-89127271A863}"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0F766-0492-4B26-9069-34410CEC30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6242D-3F0F-4A68-9E8E-89127271A863}" type="datetimeFigureOut">
              <a:rPr lang="en-US" smtClean="0"/>
              <a:pPr/>
              <a:t>2/24/2014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0F766-0492-4B26-9069-34410CEC30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4.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4.xml"/><Relationship Id="rId4" Type="http://schemas.openxmlformats.org/officeDocument/2006/relationships/image" Target="../media/image42.gif"/></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4.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4.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33400" y="228600"/>
            <a:ext cx="7772400" cy="1470025"/>
          </a:xfrm>
        </p:spPr>
        <p:txBody>
          <a:bodyPr/>
          <a:lstStyle/>
          <a:p>
            <a:pPr eaLnBrk="1" hangingPunct="1"/>
            <a:r>
              <a:rPr lang="en-US" smtClean="0">
                <a:latin typeface="Comic Sans MS" pitchFamily="66" charset="0"/>
              </a:rPr>
              <a:t>Personality</a:t>
            </a:r>
          </a:p>
        </p:txBody>
      </p:sp>
      <p:sp>
        <p:nvSpPr>
          <p:cNvPr id="2051" name="Subtitle 2"/>
          <p:cNvSpPr>
            <a:spLocks noGrp="1"/>
          </p:cNvSpPr>
          <p:nvPr>
            <p:ph type="subTitle" idx="1"/>
          </p:nvPr>
        </p:nvSpPr>
        <p:spPr>
          <a:xfrm>
            <a:off x="1600200" y="4876800"/>
            <a:ext cx="6400800" cy="1752600"/>
          </a:xfrm>
        </p:spPr>
        <p:txBody>
          <a:bodyPr/>
          <a:lstStyle/>
          <a:p>
            <a:pPr eaLnBrk="1" hangingPunct="1"/>
            <a:r>
              <a:rPr lang="en-US" smtClean="0">
                <a:solidFill>
                  <a:schemeClr val="tx1"/>
                </a:solidFill>
                <a:latin typeface="Comic Sans MS" pitchFamily="66" charset="0"/>
              </a:rPr>
              <a:t>A person’s pattern of thinking, feeling and acting.</a:t>
            </a:r>
          </a:p>
        </p:txBody>
      </p:sp>
      <p:pic>
        <p:nvPicPr>
          <p:cNvPr id="2052" name="Picture 8" descr="theater_masks_rocking_back_and_forth_hg_clr.gif"/>
          <p:cNvPicPr>
            <a:picLocks noChangeAspect="1"/>
          </p:cNvPicPr>
          <p:nvPr/>
        </p:nvPicPr>
        <p:blipFill>
          <a:blip r:embed="rId2" cstate="print"/>
          <a:srcRect/>
          <a:stretch>
            <a:fillRect/>
          </a:stretch>
        </p:blipFill>
        <p:spPr bwMode="auto">
          <a:xfrm>
            <a:off x="2819400" y="1524000"/>
            <a:ext cx="333375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syche.jpg"/>
          <p:cNvPicPr>
            <a:picLocks noChangeAspect="1"/>
          </p:cNvPicPr>
          <p:nvPr/>
        </p:nvPicPr>
        <p:blipFill>
          <a:blip r:embed="rId2" cstate="print"/>
          <a:srcRect/>
          <a:stretch>
            <a:fillRect/>
          </a:stretch>
        </p:blipFill>
        <p:spPr bwMode="auto">
          <a:xfrm>
            <a:off x="2362200" y="304800"/>
            <a:ext cx="4724400" cy="603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latin typeface="Comic Sans MS" pitchFamily="66" charset="0"/>
              </a:rPr>
              <a:t>Defense Mechanisms</a:t>
            </a:r>
          </a:p>
        </p:txBody>
      </p:sp>
      <p:pic>
        <p:nvPicPr>
          <p:cNvPr id="5" name="Content Placeholder 4" descr="bean_with_club_hg_clr.gif"/>
          <p:cNvPicPr>
            <a:picLocks noGrp="1" noChangeAspect="1"/>
          </p:cNvPicPr>
          <p:nvPr>
            <p:ph sz="half" idx="1"/>
          </p:nvPr>
        </p:nvPicPr>
        <p:blipFill>
          <a:blip r:embed="rId2" cstate="print"/>
          <a:srcRect/>
          <a:stretch>
            <a:fillRect/>
          </a:stretch>
        </p:blipFill>
        <p:spPr>
          <a:xfrm>
            <a:off x="914400" y="1371600"/>
            <a:ext cx="3500438" cy="4572000"/>
          </a:xfrm>
        </p:spPr>
      </p:pic>
      <p:sp>
        <p:nvSpPr>
          <p:cNvPr id="4" name="Content Placeholder 3"/>
          <p:cNvSpPr>
            <a:spLocks noGrp="1"/>
          </p:cNvSpPr>
          <p:nvPr>
            <p:ph sz="half" idx="2"/>
          </p:nvPr>
        </p:nvSpPr>
        <p:spPr>
          <a:xfrm>
            <a:off x="4648200" y="1600200"/>
            <a:ext cx="4267200" cy="4876800"/>
          </a:xfrm>
        </p:spPr>
        <p:txBody>
          <a:bodyPr rtlCol="0">
            <a:normAutofit lnSpcReduction="10000"/>
          </a:bodyPr>
          <a:lstStyle/>
          <a:p>
            <a:pPr eaLnBrk="1" fontAlgn="auto" hangingPunct="1">
              <a:spcAft>
                <a:spcPts val="0"/>
              </a:spcAft>
              <a:buFont typeface="Arial" pitchFamily="34" charset="0"/>
              <a:buChar char="•"/>
              <a:defRPr/>
            </a:pPr>
            <a:r>
              <a:rPr lang="en-US" dirty="0" smtClean="0">
                <a:latin typeface="Comic Sans MS" pitchFamily="66" charset="0"/>
              </a:rPr>
              <a:t>The ego has a pretty important job…and that is to protect you from threatening thoughts in our unconscious.</a:t>
            </a:r>
          </a:p>
          <a:p>
            <a:pPr eaLnBrk="1" fontAlgn="auto" hangingPunct="1">
              <a:spcAft>
                <a:spcPts val="0"/>
              </a:spcAft>
              <a:buFont typeface="Arial" pitchFamily="34" charset="0"/>
              <a:buChar char="•"/>
              <a:defRPr/>
            </a:pPr>
            <a:r>
              <a:rPr lang="en-US" dirty="0" smtClean="0">
                <a:latin typeface="Comic Sans MS" pitchFamily="66" charset="0"/>
              </a:rPr>
              <a:t>One way it protects us is through defense mechanisms.</a:t>
            </a:r>
          </a:p>
          <a:p>
            <a:pPr eaLnBrk="1" fontAlgn="auto" hangingPunct="1">
              <a:spcAft>
                <a:spcPts val="0"/>
              </a:spcAft>
              <a:buFont typeface="Arial" pitchFamily="34" charset="0"/>
              <a:buChar char="•"/>
              <a:defRPr/>
            </a:pPr>
            <a:r>
              <a:rPr lang="en-US" dirty="0" smtClean="0">
                <a:latin typeface="Comic Sans MS" pitchFamily="66" charset="0"/>
              </a:rPr>
              <a:t>You are usually unaware that they are even occurring.</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pPr eaLnBrk="1" hangingPunct="1"/>
            <a:r>
              <a:rPr lang="en-US" smtClean="0">
                <a:latin typeface="Comic Sans MS" pitchFamily="66" charset="0"/>
              </a:rPr>
              <a:t>Scenario</a:t>
            </a:r>
          </a:p>
        </p:txBody>
      </p:sp>
      <p:pic>
        <p:nvPicPr>
          <p:cNvPr id="5" name="Content Placeholder 4" descr="geek_snickering_hg_clr.gif"/>
          <p:cNvPicPr>
            <a:picLocks noGrp="1" noChangeAspect="1"/>
          </p:cNvPicPr>
          <p:nvPr>
            <p:ph sz="half" idx="1"/>
          </p:nvPr>
        </p:nvPicPr>
        <p:blipFill>
          <a:blip r:embed="rId2" cstate="print"/>
          <a:srcRect/>
          <a:stretch>
            <a:fillRect/>
          </a:stretch>
        </p:blipFill>
        <p:spPr>
          <a:xfrm>
            <a:off x="381000" y="2514600"/>
            <a:ext cx="2473325" cy="3505200"/>
          </a:xfrm>
        </p:spPr>
      </p:pic>
      <p:sp>
        <p:nvSpPr>
          <p:cNvPr id="14" name="Content Placeholder 13"/>
          <p:cNvSpPr>
            <a:spLocks noGrp="1"/>
          </p:cNvSpPr>
          <p:nvPr>
            <p:ph sz="half" idx="2"/>
          </p:nvPr>
        </p:nvSpPr>
        <p:spPr>
          <a:xfrm>
            <a:off x="533400" y="762000"/>
            <a:ext cx="8610600" cy="4525963"/>
          </a:xfrm>
        </p:spPr>
        <p:txBody>
          <a:bodyPr/>
          <a:lstStyle/>
          <a:p>
            <a:pPr eaLnBrk="1" hangingPunct="1">
              <a:buFont typeface="Arial" charset="0"/>
              <a:buNone/>
            </a:pPr>
            <a:r>
              <a:rPr lang="en-US" smtClean="0"/>
              <a:t>Quarterback of the high school football team, Brandon, is dating Jasmine.  </a:t>
            </a:r>
          </a:p>
          <a:p>
            <a:pPr eaLnBrk="1" hangingPunct="1">
              <a:buFont typeface="Arial" charset="0"/>
              <a:buNone/>
            </a:pPr>
            <a:r>
              <a:rPr lang="en-US" smtClean="0"/>
              <a:t>Jasmine dumps Brandon and starts dating Drew, president of the chess club. </a:t>
            </a:r>
          </a:p>
        </p:txBody>
      </p:sp>
      <p:pic>
        <p:nvPicPr>
          <p:cNvPr id="6" name="Picture 5" descr="50s_boy_fixing_hair_hg_clr.gif"/>
          <p:cNvPicPr>
            <a:picLocks noChangeAspect="1"/>
          </p:cNvPicPr>
          <p:nvPr/>
        </p:nvPicPr>
        <p:blipFill>
          <a:blip r:embed="rId3" cstate="print"/>
          <a:srcRect/>
          <a:stretch>
            <a:fillRect/>
          </a:stretch>
        </p:blipFill>
        <p:spPr bwMode="auto">
          <a:xfrm>
            <a:off x="2590800" y="2209800"/>
            <a:ext cx="2933700" cy="3733800"/>
          </a:xfrm>
          <a:prstGeom prst="rect">
            <a:avLst/>
          </a:prstGeom>
          <a:noFill/>
          <a:ln w="9525">
            <a:noFill/>
            <a:miter lim="800000"/>
            <a:headEnd/>
            <a:tailEnd/>
          </a:ln>
        </p:spPr>
      </p:pic>
      <p:pic>
        <p:nvPicPr>
          <p:cNvPr id="7" name="Picture 6" descr="swimsuit_girl_running_front_hg_clr.gif"/>
          <p:cNvPicPr>
            <a:picLocks noChangeAspect="1"/>
          </p:cNvPicPr>
          <p:nvPr/>
        </p:nvPicPr>
        <p:blipFill>
          <a:blip r:embed="rId4" cstate="print"/>
          <a:srcRect/>
          <a:stretch>
            <a:fillRect/>
          </a:stretch>
        </p:blipFill>
        <p:spPr bwMode="auto">
          <a:xfrm>
            <a:off x="5562600" y="2209800"/>
            <a:ext cx="1390650" cy="3716338"/>
          </a:xfrm>
          <a:prstGeom prst="rect">
            <a:avLst/>
          </a:prstGeom>
          <a:noFill/>
          <a:ln w="9525">
            <a:noFill/>
            <a:miter lim="800000"/>
            <a:headEnd/>
            <a:tailEnd/>
          </a:ln>
        </p:spPr>
      </p:pic>
      <p:sp>
        <p:nvSpPr>
          <p:cNvPr id="8" name="TextBox 7"/>
          <p:cNvSpPr txBox="1">
            <a:spLocks noChangeArrowheads="1"/>
          </p:cNvSpPr>
          <p:nvPr/>
        </p:nvSpPr>
        <p:spPr bwMode="auto">
          <a:xfrm>
            <a:off x="990600" y="6096000"/>
            <a:ext cx="684213" cy="369888"/>
          </a:xfrm>
          <a:prstGeom prst="rect">
            <a:avLst/>
          </a:prstGeom>
          <a:noFill/>
          <a:ln w="9525">
            <a:noFill/>
            <a:miter lim="800000"/>
            <a:headEnd/>
            <a:tailEnd/>
          </a:ln>
        </p:spPr>
        <p:txBody>
          <a:bodyPr wrap="none">
            <a:spAutoFit/>
          </a:bodyPr>
          <a:lstStyle/>
          <a:p>
            <a:r>
              <a:rPr lang="en-US">
                <a:latin typeface="Calibri" pitchFamily="34" charset="0"/>
              </a:rPr>
              <a:t>Drew</a:t>
            </a:r>
          </a:p>
        </p:txBody>
      </p:sp>
      <p:sp>
        <p:nvSpPr>
          <p:cNvPr id="9" name="TextBox 8"/>
          <p:cNvSpPr txBox="1">
            <a:spLocks noChangeArrowheads="1"/>
          </p:cNvSpPr>
          <p:nvPr/>
        </p:nvSpPr>
        <p:spPr bwMode="auto">
          <a:xfrm>
            <a:off x="3429000" y="6019800"/>
            <a:ext cx="982663" cy="369888"/>
          </a:xfrm>
          <a:prstGeom prst="rect">
            <a:avLst/>
          </a:prstGeom>
          <a:noFill/>
          <a:ln w="9525">
            <a:noFill/>
            <a:miter lim="800000"/>
            <a:headEnd/>
            <a:tailEnd/>
          </a:ln>
        </p:spPr>
        <p:txBody>
          <a:bodyPr wrap="none">
            <a:spAutoFit/>
          </a:bodyPr>
          <a:lstStyle/>
          <a:p>
            <a:r>
              <a:rPr lang="en-US">
                <a:latin typeface="Calibri" pitchFamily="34" charset="0"/>
              </a:rPr>
              <a:t>Brandon</a:t>
            </a:r>
          </a:p>
        </p:txBody>
      </p:sp>
      <p:sp>
        <p:nvSpPr>
          <p:cNvPr id="10" name="TextBox 9"/>
          <p:cNvSpPr txBox="1">
            <a:spLocks noChangeArrowheads="1"/>
          </p:cNvSpPr>
          <p:nvPr/>
        </p:nvSpPr>
        <p:spPr bwMode="auto">
          <a:xfrm>
            <a:off x="5867400" y="5943600"/>
            <a:ext cx="933450" cy="369888"/>
          </a:xfrm>
          <a:prstGeom prst="rect">
            <a:avLst/>
          </a:prstGeom>
          <a:noFill/>
          <a:ln w="9525">
            <a:noFill/>
            <a:miter lim="800000"/>
            <a:headEnd/>
            <a:tailEnd/>
          </a:ln>
        </p:spPr>
        <p:txBody>
          <a:bodyPr wrap="none">
            <a:spAutoFit/>
          </a:bodyPr>
          <a:lstStyle/>
          <a:p>
            <a:r>
              <a:rPr lang="en-US">
                <a:latin typeface="Calibri" pitchFamily="34" charset="0"/>
              </a:rPr>
              <a:t>Jasmine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 calcmode="lin" valueType="num">
                                      <p:cBhvr additive="base">
                                        <p:cTn id="3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latin typeface="Comic Sans MS" pitchFamily="66" charset="0"/>
              </a:rPr>
              <a:t>Repression</a:t>
            </a:r>
          </a:p>
        </p:txBody>
      </p:sp>
      <p:sp>
        <p:nvSpPr>
          <p:cNvPr id="3" name="Content Placeholder 2"/>
          <p:cNvSpPr>
            <a:spLocks noGrp="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latin typeface="Comic Sans MS" pitchFamily="66" charset="0"/>
              </a:rPr>
              <a:t>Pushing thoughts into our unconscious.</a:t>
            </a:r>
          </a:p>
          <a:p>
            <a:pPr eaLnBrk="1" fontAlgn="auto" hangingPunct="1">
              <a:spcAft>
                <a:spcPts val="0"/>
              </a:spcAft>
              <a:buFont typeface="Arial" pitchFamily="34" charset="0"/>
              <a:buChar char="•"/>
              <a:defRPr/>
            </a:pPr>
            <a:r>
              <a:rPr lang="en-US" dirty="0" smtClean="0">
                <a:latin typeface="Comic Sans MS" pitchFamily="66" charset="0"/>
              </a:rPr>
              <a:t>When asked about Jasmine, Brandon may say “Who?, I have not thought about her for awhile.”</a:t>
            </a:r>
          </a:p>
          <a:p>
            <a:pPr eaLnBrk="1" fontAlgn="auto" hangingPunct="1">
              <a:spcAft>
                <a:spcPts val="0"/>
              </a:spcAft>
              <a:buFont typeface="Arial" pitchFamily="34" charset="0"/>
              <a:buChar char="•"/>
              <a:defRPr/>
            </a:pPr>
            <a:r>
              <a:rPr lang="en-US" dirty="0" smtClean="0">
                <a:latin typeface="Comic Sans MS" pitchFamily="66" charset="0"/>
              </a:rPr>
              <a:t>Why don’t we remember our Oedipus and Electra complexes?</a:t>
            </a:r>
          </a:p>
          <a:p>
            <a:pPr eaLnBrk="1" fontAlgn="auto" hangingPunct="1">
              <a:spcAft>
                <a:spcPts val="0"/>
              </a:spcAft>
              <a:buFont typeface="Arial" pitchFamily="34" charset="0"/>
              <a:buChar char="•"/>
              <a:defRPr/>
            </a:pPr>
            <a:endParaRPr lang="en-US" dirty="0" smtClean="0">
              <a:latin typeface="Comic Sans MS" pitchFamily="66" charset="0"/>
            </a:endParaRPr>
          </a:p>
          <a:p>
            <a:pPr eaLnBrk="1" fontAlgn="auto" hangingPunct="1">
              <a:spcAft>
                <a:spcPts val="0"/>
              </a:spcAft>
              <a:buFont typeface="Arial" pitchFamily="34" charset="0"/>
              <a:buChar char="•"/>
              <a:defRPr/>
            </a:pPr>
            <a:endParaRPr lang="en-US" dirty="0" smtClean="0">
              <a:latin typeface="Comic Sans MS" pitchFamily="66" charset="0"/>
            </a:endParaRPr>
          </a:p>
          <a:p>
            <a:pPr eaLnBrk="1" fontAlgn="auto" hangingPunct="1">
              <a:spcAft>
                <a:spcPts val="0"/>
              </a:spcAft>
              <a:buFont typeface="Arial" pitchFamily="34" charset="0"/>
              <a:buChar char="•"/>
              <a:defRPr/>
            </a:pPr>
            <a:endParaRPr lang="en-US" dirty="0"/>
          </a:p>
        </p:txBody>
      </p:sp>
      <p:pic>
        <p:nvPicPr>
          <p:cNvPr id="6" name="Picture 5" descr="paleontologist_digging_hg_clr.gif"/>
          <p:cNvPicPr>
            <a:picLocks noChangeAspect="1"/>
          </p:cNvPicPr>
          <p:nvPr/>
        </p:nvPicPr>
        <p:blipFill>
          <a:blip r:embed="rId2" cstate="print"/>
          <a:srcRect/>
          <a:stretch>
            <a:fillRect/>
          </a:stretch>
        </p:blipFill>
        <p:spPr bwMode="auto">
          <a:xfrm>
            <a:off x="5562600" y="0"/>
            <a:ext cx="3333750" cy="3333750"/>
          </a:xfrm>
          <a:prstGeom prst="rect">
            <a:avLst/>
          </a:prstGeom>
          <a:noFill/>
          <a:ln w="9525">
            <a:noFill/>
            <a:miter lim="800000"/>
            <a:headEnd/>
            <a:tailEnd/>
          </a:ln>
        </p:spPr>
      </p:pic>
      <p:pic>
        <p:nvPicPr>
          <p:cNvPr id="8" name="Picture 7" descr="elephant_man_forgetting_something_hg_clr.gif"/>
          <p:cNvPicPr>
            <a:picLocks noChangeAspect="1"/>
          </p:cNvPicPr>
          <p:nvPr/>
        </p:nvPicPr>
        <p:blipFill>
          <a:blip r:embed="rId3" cstate="print"/>
          <a:srcRect/>
          <a:stretch>
            <a:fillRect/>
          </a:stretch>
        </p:blipFill>
        <p:spPr bwMode="auto">
          <a:xfrm>
            <a:off x="4953000" y="3276600"/>
            <a:ext cx="1790700"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latin typeface="Comic Sans MS" pitchFamily="66" charset="0"/>
              </a:rPr>
              <a:t>Denial</a:t>
            </a:r>
          </a:p>
        </p:txBody>
      </p:sp>
      <p:pic>
        <p:nvPicPr>
          <p:cNvPr id="5" name="Content Placeholder 4" descr="denial2.jpg"/>
          <p:cNvPicPr>
            <a:picLocks noGrp="1" noChangeAspect="1"/>
          </p:cNvPicPr>
          <p:nvPr>
            <p:ph sz="half" idx="1"/>
          </p:nvPr>
        </p:nvPicPr>
        <p:blipFill>
          <a:blip r:embed="rId2" cstate="print"/>
          <a:srcRect/>
          <a:stretch>
            <a:fillRect/>
          </a:stretch>
        </p:blipFill>
        <p:spPr>
          <a:xfrm>
            <a:off x="685800" y="1295400"/>
            <a:ext cx="3200400" cy="2743200"/>
          </a:xfrm>
        </p:spPr>
      </p:pic>
      <p:sp>
        <p:nvSpPr>
          <p:cNvPr id="4" name="Content Placeholder 3"/>
          <p:cNvSpPr>
            <a:spLocks noGrp="1"/>
          </p:cNvSpPr>
          <p:nvPr>
            <p:ph sz="half" idx="2"/>
          </p:nvPr>
        </p:nvSpPr>
        <p:spPr/>
        <p:txBody>
          <a:bodyPr/>
          <a:lstStyle/>
          <a:p>
            <a:pPr eaLnBrk="1" hangingPunct="1"/>
            <a:r>
              <a:rPr lang="en-US" smtClean="0">
                <a:latin typeface="Comic Sans MS" pitchFamily="66" charset="0"/>
              </a:rPr>
              <a:t>Not accepting the ego-threatening truth.</a:t>
            </a:r>
          </a:p>
          <a:p>
            <a:pPr eaLnBrk="1" hangingPunct="1"/>
            <a:r>
              <a:rPr lang="en-US" smtClean="0">
                <a:latin typeface="Comic Sans MS" pitchFamily="66" charset="0"/>
              </a:rPr>
              <a:t>Brandon may act like he is still together with Jasmine.  He may hang out by her locker and plan dates with her.</a:t>
            </a:r>
          </a:p>
        </p:txBody>
      </p:sp>
      <p:pic>
        <p:nvPicPr>
          <p:cNvPr id="7" name="Picture 6" descr="untitled.bmp"/>
          <p:cNvPicPr>
            <a:picLocks noChangeAspect="1"/>
          </p:cNvPicPr>
          <p:nvPr/>
        </p:nvPicPr>
        <p:blipFill>
          <a:blip r:embed="rId3" cstate="print"/>
          <a:srcRect/>
          <a:stretch>
            <a:fillRect/>
          </a:stretch>
        </p:blipFill>
        <p:spPr bwMode="auto">
          <a:xfrm>
            <a:off x="1143000" y="4114800"/>
            <a:ext cx="2514600" cy="2478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latin typeface="Comic Sans MS" pitchFamily="66" charset="0"/>
              </a:rPr>
              <a:t>Displacement</a:t>
            </a:r>
          </a:p>
        </p:txBody>
      </p:sp>
      <p:sp>
        <p:nvSpPr>
          <p:cNvPr id="3" name="Content Placeholder 2"/>
          <p:cNvSpPr>
            <a:spLocks noGrp="1"/>
          </p:cNvSpPr>
          <p:nvPr>
            <p:ph sz="half"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latin typeface="Comic Sans MS" pitchFamily="66" charset="0"/>
              </a:rPr>
              <a:t>Redirecting one’s feelings toward another person or object.</a:t>
            </a:r>
          </a:p>
          <a:p>
            <a:pPr eaLnBrk="1" fontAlgn="auto" hangingPunct="1">
              <a:spcAft>
                <a:spcPts val="0"/>
              </a:spcAft>
              <a:buFont typeface="Arial" pitchFamily="34" charset="0"/>
              <a:buChar char="•"/>
              <a:defRPr/>
            </a:pPr>
            <a:r>
              <a:rPr lang="en-US" dirty="0" smtClean="0">
                <a:latin typeface="Comic Sans MS" pitchFamily="66" charset="0"/>
              </a:rPr>
              <a:t>Often displaced on less threatening things.</a:t>
            </a:r>
          </a:p>
          <a:p>
            <a:pPr eaLnBrk="1" fontAlgn="auto" hangingPunct="1">
              <a:spcAft>
                <a:spcPts val="0"/>
              </a:spcAft>
              <a:buFont typeface="Arial" pitchFamily="34" charset="0"/>
              <a:buChar char="•"/>
              <a:defRPr/>
            </a:pPr>
            <a:r>
              <a:rPr lang="en-US" dirty="0" smtClean="0">
                <a:latin typeface="Comic Sans MS" pitchFamily="66" charset="0"/>
              </a:rPr>
              <a:t>Brandon may take his anger on another kid by bullying.</a:t>
            </a:r>
            <a:endParaRPr lang="en-US" dirty="0">
              <a:latin typeface="Comic Sans MS" pitchFamily="66" charset="0"/>
            </a:endParaRPr>
          </a:p>
        </p:txBody>
      </p:sp>
      <p:pic>
        <p:nvPicPr>
          <p:cNvPr id="5" name="Content Placeholder 4" descr="billy_bully_nerd_wedgie_hg_clr.gif"/>
          <p:cNvPicPr>
            <a:picLocks noGrp="1" noChangeAspect="1"/>
          </p:cNvPicPr>
          <p:nvPr>
            <p:ph sz="half" idx="2"/>
          </p:nvPr>
        </p:nvPicPr>
        <p:blipFill>
          <a:blip r:embed="rId2" cstate="print"/>
          <a:srcRect/>
          <a:stretch>
            <a:fillRect/>
          </a:stretch>
        </p:blipFill>
        <p:spPr>
          <a:xfrm>
            <a:off x="5410200" y="3810000"/>
            <a:ext cx="2819400" cy="2819400"/>
          </a:xfrm>
        </p:spPr>
      </p:pic>
      <p:pic>
        <p:nvPicPr>
          <p:cNvPr id="6" name="Picture 5" descr="child-abuse.jpg"/>
          <p:cNvPicPr>
            <a:picLocks noChangeAspect="1"/>
          </p:cNvPicPr>
          <p:nvPr/>
        </p:nvPicPr>
        <p:blipFill>
          <a:blip r:embed="rId3" cstate="print"/>
          <a:srcRect/>
          <a:stretch>
            <a:fillRect/>
          </a:stretch>
        </p:blipFill>
        <p:spPr bwMode="auto">
          <a:xfrm>
            <a:off x="5105400" y="1447800"/>
            <a:ext cx="3157538" cy="2219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latin typeface="Comic Sans MS" pitchFamily="66" charset="0"/>
              </a:rPr>
              <a:t>Projection</a:t>
            </a:r>
          </a:p>
        </p:txBody>
      </p:sp>
      <p:pic>
        <p:nvPicPr>
          <p:cNvPr id="5" name="Content Placeholder 4" descr="film_projector_on_stand_hg_clr.gif"/>
          <p:cNvPicPr>
            <a:picLocks noGrp="1" noChangeAspect="1"/>
          </p:cNvPicPr>
          <p:nvPr>
            <p:ph sz="half" idx="1"/>
          </p:nvPr>
        </p:nvPicPr>
        <p:blipFill>
          <a:blip r:embed="rId2" cstate="print"/>
          <a:srcRect/>
          <a:stretch>
            <a:fillRect/>
          </a:stretch>
        </p:blipFill>
        <p:spPr>
          <a:xfrm>
            <a:off x="762000" y="1066800"/>
            <a:ext cx="1981200" cy="2971800"/>
          </a:xfrm>
        </p:spPr>
      </p:pic>
      <p:sp>
        <p:nvSpPr>
          <p:cNvPr id="4" name="Content Placeholder 3"/>
          <p:cNvSpPr>
            <a:spLocks noGrp="1"/>
          </p:cNvSpPr>
          <p:nvPr>
            <p:ph sz="half" idx="2"/>
          </p:nvPr>
        </p:nvSpPr>
        <p:spPr/>
        <p:txBody>
          <a:bodyPr/>
          <a:lstStyle/>
          <a:p>
            <a:pPr eaLnBrk="1" hangingPunct="1"/>
            <a:r>
              <a:rPr lang="en-US" smtClean="0">
                <a:latin typeface="Comic Sans MS" pitchFamily="66" charset="0"/>
              </a:rPr>
              <a:t>Believing that the feelings one has toward someone else are actually held by the other person and directed at oneself.</a:t>
            </a:r>
          </a:p>
          <a:p>
            <a:pPr eaLnBrk="1" hangingPunct="1"/>
            <a:r>
              <a:rPr lang="en-US" smtClean="0">
                <a:latin typeface="Comic Sans MS" pitchFamily="66" charset="0"/>
              </a:rPr>
              <a:t>Brandon insists that Jasmine still cares for him.</a:t>
            </a:r>
          </a:p>
        </p:txBody>
      </p:sp>
      <p:pic>
        <p:nvPicPr>
          <p:cNvPr id="7" name="Picture 6" descr="girl_eyeing_50s_boy_hg_clr.gif"/>
          <p:cNvPicPr>
            <a:picLocks noChangeAspect="1"/>
          </p:cNvPicPr>
          <p:nvPr/>
        </p:nvPicPr>
        <p:blipFill>
          <a:blip r:embed="rId3" cstate="print"/>
          <a:srcRect/>
          <a:stretch>
            <a:fillRect/>
          </a:stretch>
        </p:blipFill>
        <p:spPr bwMode="auto">
          <a:xfrm>
            <a:off x="1676400" y="3524250"/>
            <a:ext cx="3333750"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latin typeface="Comic Sans MS" pitchFamily="66" charset="0"/>
              </a:rPr>
              <a:t>Reaction Formation</a:t>
            </a:r>
          </a:p>
        </p:txBody>
      </p:sp>
      <p:sp>
        <p:nvSpPr>
          <p:cNvPr id="3" name="Content Placeholder 2"/>
          <p:cNvSpPr>
            <a:spLocks noGrp="1"/>
          </p:cNvSpPr>
          <p:nvPr>
            <p:ph sz="half" idx="1"/>
          </p:nvPr>
        </p:nvSpPr>
        <p:spPr/>
        <p:txBody>
          <a:bodyPr/>
          <a:lstStyle/>
          <a:p>
            <a:pPr eaLnBrk="1" hangingPunct="1"/>
            <a:r>
              <a:rPr lang="en-US" smtClean="0">
                <a:latin typeface="Comic Sans MS" pitchFamily="66" charset="0"/>
              </a:rPr>
              <a:t>Expressing the opposite of how one truly feels.</a:t>
            </a:r>
          </a:p>
          <a:p>
            <a:pPr eaLnBrk="1" hangingPunct="1"/>
            <a:r>
              <a:rPr lang="en-US" smtClean="0">
                <a:latin typeface="Comic Sans MS" pitchFamily="66" charset="0"/>
              </a:rPr>
              <a:t>Cootie stage in Freud’s Latent Development.</a:t>
            </a:r>
          </a:p>
          <a:p>
            <a:pPr eaLnBrk="1" hangingPunct="1"/>
            <a:r>
              <a:rPr lang="en-US" smtClean="0">
                <a:latin typeface="Comic Sans MS" pitchFamily="66" charset="0"/>
              </a:rPr>
              <a:t>Brandon claims he hates Jasmine.</a:t>
            </a:r>
          </a:p>
        </p:txBody>
      </p:sp>
      <p:pic>
        <p:nvPicPr>
          <p:cNvPr id="5" name="Content Placeholder 4" descr="student_shooting_straw_hg_clr.gif"/>
          <p:cNvPicPr>
            <a:picLocks noGrp="1" noChangeAspect="1"/>
          </p:cNvPicPr>
          <p:nvPr>
            <p:ph sz="half" idx="2"/>
          </p:nvPr>
        </p:nvPicPr>
        <p:blipFill>
          <a:blip r:embed="rId2" cstate="print"/>
          <a:srcRect/>
          <a:stretch>
            <a:fillRect/>
          </a:stretch>
        </p:blipFill>
        <p:spPr>
          <a:xfrm>
            <a:off x="4953000" y="1371600"/>
            <a:ext cx="3333750" cy="2562225"/>
          </a:xfrm>
        </p:spPr>
      </p:pic>
      <p:pic>
        <p:nvPicPr>
          <p:cNvPr id="6" name="Picture 5" descr="SuperStock_1444R-265574.jpg"/>
          <p:cNvPicPr>
            <a:picLocks noChangeAspect="1"/>
          </p:cNvPicPr>
          <p:nvPr/>
        </p:nvPicPr>
        <p:blipFill>
          <a:blip r:embed="rId3" cstate="print"/>
          <a:srcRect/>
          <a:stretch>
            <a:fillRect/>
          </a:stretch>
        </p:blipFill>
        <p:spPr bwMode="auto">
          <a:xfrm>
            <a:off x="5257800" y="4267200"/>
            <a:ext cx="3200400" cy="213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latin typeface="Comic Sans MS" pitchFamily="66" charset="0"/>
              </a:rPr>
              <a:t>Regression</a:t>
            </a:r>
          </a:p>
        </p:txBody>
      </p:sp>
      <p:pic>
        <p:nvPicPr>
          <p:cNvPr id="5" name="Content Placeholder 4" descr="geoff-stuffed-animal.jpg"/>
          <p:cNvPicPr>
            <a:picLocks noGrp="1" noChangeAspect="1"/>
          </p:cNvPicPr>
          <p:nvPr>
            <p:ph sz="half" idx="1"/>
          </p:nvPr>
        </p:nvPicPr>
        <p:blipFill>
          <a:blip r:embed="rId2" cstate="print"/>
          <a:srcRect/>
          <a:stretch>
            <a:fillRect/>
          </a:stretch>
        </p:blipFill>
        <p:spPr>
          <a:xfrm>
            <a:off x="779463" y="1600200"/>
            <a:ext cx="3394075" cy="4525963"/>
          </a:xfrm>
        </p:spPr>
      </p:pic>
      <p:sp>
        <p:nvSpPr>
          <p:cNvPr id="4" name="Content Placeholder 3"/>
          <p:cNvSpPr>
            <a:spLocks noGrp="1"/>
          </p:cNvSpPr>
          <p:nvPr>
            <p:ph sz="half" idx="2"/>
          </p:nvPr>
        </p:nvSpPr>
        <p:spPr/>
        <p:txBody>
          <a:bodyPr/>
          <a:lstStyle/>
          <a:p>
            <a:pPr eaLnBrk="1" hangingPunct="1"/>
            <a:r>
              <a:rPr lang="en-US" dirty="0" smtClean="0">
                <a:latin typeface="Comic Sans MS" pitchFamily="66" charset="0"/>
              </a:rPr>
              <a:t>Returning to an earlier, comforting form of behavior.</a:t>
            </a:r>
          </a:p>
          <a:p>
            <a:pPr eaLnBrk="1" hangingPunct="1"/>
            <a:r>
              <a:rPr lang="en-US" dirty="0" smtClean="0">
                <a:latin typeface="Comic Sans MS" pitchFamily="66" charset="0"/>
              </a:rPr>
              <a:t>Brandon begins to sleep with his favorite childhood </a:t>
            </a:r>
            <a:r>
              <a:rPr lang="en-US" dirty="0" smtClean="0">
                <a:latin typeface="Comic Sans MS" pitchFamily="66" charset="0"/>
              </a:rPr>
              <a:t>stuffed </a:t>
            </a:r>
            <a:r>
              <a:rPr lang="en-US" dirty="0" smtClean="0">
                <a:latin typeface="Comic Sans MS" pitchFamily="66" charset="0"/>
              </a:rPr>
              <a:t>animal, </a:t>
            </a:r>
            <a:r>
              <a:rPr lang="en-US" dirty="0" err="1" smtClean="0">
                <a:latin typeface="Comic Sans MS" pitchFamily="66" charset="0"/>
              </a:rPr>
              <a:t>Muffy</a:t>
            </a:r>
            <a:r>
              <a:rPr lang="en-US" dirty="0" smtClean="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0"/>
            <a:ext cx="8229600" cy="1143000"/>
          </a:xfrm>
        </p:spPr>
        <p:txBody>
          <a:bodyPr/>
          <a:lstStyle/>
          <a:p>
            <a:pPr eaLnBrk="1" hangingPunct="1"/>
            <a:r>
              <a:rPr lang="en-US" smtClean="0">
                <a:latin typeface="Comic Sans MS" pitchFamily="66" charset="0"/>
              </a:rPr>
              <a:t>Rationalization</a:t>
            </a:r>
          </a:p>
        </p:txBody>
      </p:sp>
      <p:sp>
        <p:nvSpPr>
          <p:cNvPr id="3" name="Content Placeholder 2"/>
          <p:cNvSpPr>
            <a:spLocks noGrp="1"/>
          </p:cNvSpPr>
          <p:nvPr>
            <p:ph sz="half" idx="1"/>
          </p:nvPr>
        </p:nvSpPr>
        <p:spPr>
          <a:xfrm>
            <a:off x="304800" y="914400"/>
            <a:ext cx="4038600" cy="4525963"/>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latin typeface="Comic Sans MS" pitchFamily="66" charset="0"/>
              </a:rPr>
              <a:t>Coming up with a beneficial result of an undesirable outcome.</a:t>
            </a:r>
          </a:p>
          <a:p>
            <a:pPr eaLnBrk="1" fontAlgn="auto" hangingPunct="1">
              <a:spcAft>
                <a:spcPts val="0"/>
              </a:spcAft>
              <a:buFont typeface="Arial" pitchFamily="34" charset="0"/>
              <a:buChar char="•"/>
              <a:defRPr/>
            </a:pPr>
            <a:r>
              <a:rPr lang="en-US" dirty="0" smtClean="0">
                <a:latin typeface="Comic Sans MS" pitchFamily="66" charset="0"/>
              </a:rPr>
              <a:t>Brandon thinks he will find a better girlfriend.  “Jasmine was not all that anyway!”</a:t>
            </a:r>
          </a:p>
          <a:p>
            <a:pPr eaLnBrk="1" fontAlgn="auto" hangingPunct="1">
              <a:spcAft>
                <a:spcPts val="0"/>
              </a:spcAft>
              <a:buFont typeface="Arial" pitchFamily="34" charset="0"/>
              <a:buChar char="•"/>
              <a:defRPr/>
            </a:pPr>
            <a:r>
              <a:rPr lang="en-US" dirty="0" smtClean="0">
                <a:latin typeface="Comic Sans MS" pitchFamily="66" charset="0"/>
              </a:rPr>
              <a:t>I really did want to go to ……..anyway, it was too ……</a:t>
            </a:r>
          </a:p>
          <a:p>
            <a:pPr eaLnBrk="1" fontAlgn="auto" hangingPunct="1">
              <a:spcAft>
                <a:spcPts val="0"/>
              </a:spcAft>
              <a:buFont typeface="Arial" pitchFamily="34" charset="0"/>
              <a:buChar char="•"/>
              <a:defRPr/>
            </a:pPr>
            <a:endParaRPr lang="en-US" dirty="0">
              <a:latin typeface="Comic Sans MS" pitchFamily="66" charset="0"/>
            </a:endParaRPr>
          </a:p>
        </p:txBody>
      </p:sp>
      <p:pic>
        <p:nvPicPr>
          <p:cNvPr id="5" name="Content Placeholder 4" descr="princeton.jpg"/>
          <p:cNvPicPr>
            <a:picLocks noGrp="1" noChangeAspect="1"/>
          </p:cNvPicPr>
          <p:nvPr>
            <p:ph sz="half" idx="2"/>
          </p:nvPr>
        </p:nvPicPr>
        <p:blipFill>
          <a:blip r:embed="rId2" cstate="print"/>
          <a:srcRect/>
          <a:stretch>
            <a:fillRect/>
          </a:stretch>
        </p:blipFill>
        <p:spPr>
          <a:xfrm>
            <a:off x="4495800" y="914400"/>
            <a:ext cx="4237038" cy="5638800"/>
          </a:xfrm>
        </p:spPr>
      </p:pic>
      <p:pic>
        <p:nvPicPr>
          <p:cNvPr id="6" name="Picture 5" descr="tattoo_guy_giving_lady_ride_chopper_hg_clr.gif"/>
          <p:cNvPicPr>
            <a:picLocks noChangeAspect="1"/>
          </p:cNvPicPr>
          <p:nvPr/>
        </p:nvPicPr>
        <p:blipFill>
          <a:blip r:embed="rId3" cstate="print"/>
          <a:srcRect/>
          <a:stretch>
            <a:fillRect/>
          </a:stretch>
        </p:blipFill>
        <p:spPr bwMode="auto">
          <a:xfrm>
            <a:off x="1752600" y="4724400"/>
            <a:ext cx="2286000" cy="1881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pPr eaLnBrk="1" hangingPunct="1"/>
            <a:r>
              <a:rPr lang="en-US" smtClean="0">
                <a:latin typeface="Comic Sans MS" pitchFamily="66" charset="0"/>
              </a:rPr>
              <a:t>Types of Personalities</a:t>
            </a:r>
          </a:p>
        </p:txBody>
      </p:sp>
      <p:sp>
        <p:nvSpPr>
          <p:cNvPr id="5" name="Text Placeholder 4"/>
          <p:cNvSpPr>
            <a:spLocks noGrp="1"/>
          </p:cNvSpPr>
          <p:nvPr>
            <p:ph type="body" idx="1"/>
          </p:nvPr>
        </p:nvSpPr>
        <p:spPr/>
        <p:txBody>
          <a:bodyPr/>
          <a:lstStyle/>
          <a:p>
            <a:pPr algn="ctr" eaLnBrk="1" hangingPunct="1"/>
            <a:r>
              <a:rPr lang="en-US" smtClean="0">
                <a:latin typeface="Comic Sans MS" pitchFamily="66" charset="0"/>
              </a:rPr>
              <a:t>Type A</a:t>
            </a:r>
          </a:p>
        </p:txBody>
      </p:sp>
      <p:sp>
        <p:nvSpPr>
          <p:cNvPr id="6" name="Content Placeholder 5"/>
          <p:cNvSpPr>
            <a:spLocks noGrp="1"/>
          </p:cNvSpPr>
          <p:nvPr>
            <p:ph sz="half" idx="2"/>
          </p:nvPr>
        </p:nvSpPr>
        <p:spPr/>
        <p:txBody>
          <a:bodyPr/>
          <a:lstStyle/>
          <a:p>
            <a:pPr eaLnBrk="1" hangingPunct="1"/>
            <a:r>
              <a:rPr lang="en-US" smtClean="0">
                <a:latin typeface="Comic Sans MS" pitchFamily="66" charset="0"/>
              </a:rPr>
              <a:t>Feel time pressure.</a:t>
            </a:r>
          </a:p>
          <a:p>
            <a:pPr eaLnBrk="1" hangingPunct="1"/>
            <a:r>
              <a:rPr lang="en-US" smtClean="0">
                <a:latin typeface="Comic Sans MS" pitchFamily="66" charset="0"/>
              </a:rPr>
              <a:t>Easily angered.</a:t>
            </a:r>
          </a:p>
          <a:p>
            <a:pPr eaLnBrk="1" hangingPunct="1"/>
            <a:r>
              <a:rPr lang="en-US" smtClean="0">
                <a:latin typeface="Comic Sans MS" pitchFamily="66" charset="0"/>
              </a:rPr>
              <a:t>Competitive and ambitious.</a:t>
            </a:r>
          </a:p>
          <a:p>
            <a:pPr eaLnBrk="1" hangingPunct="1"/>
            <a:r>
              <a:rPr lang="en-US" smtClean="0">
                <a:latin typeface="Comic Sans MS" pitchFamily="66" charset="0"/>
              </a:rPr>
              <a:t>Work hard and play hard.</a:t>
            </a:r>
          </a:p>
          <a:p>
            <a:pPr eaLnBrk="1" hangingPunct="1"/>
            <a:r>
              <a:rPr lang="en-US" smtClean="0">
                <a:latin typeface="Comic Sans MS" pitchFamily="66" charset="0"/>
              </a:rPr>
              <a:t>More prone to heart disease than rest of population.</a:t>
            </a:r>
          </a:p>
        </p:txBody>
      </p:sp>
      <p:sp>
        <p:nvSpPr>
          <p:cNvPr id="7" name="Text Placeholder 6"/>
          <p:cNvSpPr>
            <a:spLocks noGrp="1"/>
          </p:cNvSpPr>
          <p:nvPr>
            <p:ph type="body" sz="quarter" idx="3"/>
          </p:nvPr>
        </p:nvSpPr>
        <p:spPr/>
        <p:txBody>
          <a:bodyPr/>
          <a:lstStyle/>
          <a:p>
            <a:pPr algn="ctr" eaLnBrk="1" hangingPunct="1"/>
            <a:r>
              <a:rPr lang="en-US" smtClean="0">
                <a:latin typeface="Comic Sans MS" pitchFamily="66" charset="0"/>
              </a:rPr>
              <a:t>Type B</a:t>
            </a:r>
          </a:p>
        </p:txBody>
      </p:sp>
      <p:sp>
        <p:nvSpPr>
          <p:cNvPr id="8" name="Content Placeholder 7"/>
          <p:cNvSpPr>
            <a:spLocks noGrp="1"/>
          </p:cNvSpPr>
          <p:nvPr>
            <p:ph sz="quarter" idx="4"/>
          </p:nvPr>
        </p:nvSpPr>
        <p:spPr/>
        <p:txBody>
          <a:bodyPr/>
          <a:lstStyle/>
          <a:p>
            <a:pPr eaLnBrk="1" hangingPunct="1"/>
            <a:r>
              <a:rPr lang="en-US" smtClean="0">
                <a:latin typeface="Comic Sans MS" pitchFamily="66" charset="0"/>
              </a:rPr>
              <a:t>Relaxed and easygoing.</a:t>
            </a:r>
          </a:p>
          <a:p>
            <a:pPr eaLnBrk="1" hangingPunct="1"/>
            <a:r>
              <a:rPr lang="en-US" smtClean="0">
                <a:latin typeface="Comic Sans MS" pitchFamily="66" charset="0"/>
              </a:rPr>
              <a:t>But some people fit in neither type.</a:t>
            </a:r>
          </a:p>
        </p:txBody>
      </p:sp>
      <p:pic>
        <p:nvPicPr>
          <p:cNvPr id="9" name="Picture 8" descr="businessman_nervous_hg_clr.gif"/>
          <p:cNvPicPr>
            <a:picLocks noChangeAspect="1"/>
          </p:cNvPicPr>
          <p:nvPr/>
        </p:nvPicPr>
        <p:blipFill>
          <a:blip r:embed="rId2" cstate="print"/>
          <a:srcRect/>
          <a:stretch>
            <a:fillRect/>
          </a:stretch>
        </p:blipFill>
        <p:spPr bwMode="auto">
          <a:xfrm>
            <a:off x="0" y="304800"/>
            <a:ext cx="1666875" cy="1666875"/>
          </a:xfrm>
          <a:prstGeom prst="rect">
            <a:avLst/>
          </a:prstGeom>
          <a:noFill/>
          <a:ln w="9525">
            <a:noFill/>
            <a:miter lim="800000"/>
            <a:headEnd/>
            <a:tailEnd/>
          </a:ln>
        </p:spPr>
      </p:pic>
      <p:pic>
        <p:nvPicPr>
          <p:cNvPr id="10" name="Picture 9" descr="sick_heart_walking_hg_clr.gif"/>
          <p:cNvPicPr>
            <a:picLocks noChangeAspect="1"/>
          </p:cNvPicPr>
          <p:nvPr/>
        </p:nvPicPr>
        <p:blipFill>
          <a:blip r:embed="rId3" cstate="print"/>
          <a:srcRect/>
          <a:stretch>
            <a:fillRect/>
          </a:stretch>
        </p:blipFill>
        <p:spPr bwMode="auto">
          <a:xfrm>
            <a:off x="3810000" y="4267200"/>
            <a:ext cx="1909763" cy="2447925"/>
          </a:xfrm>
          <a:prstGeom prst="rect">
            <a:avLst/>
          </a:prstGeom>
          <a:noFill/>
          <a:ln w="9525">
            <a:noFill/>
            <a:miter lim="800000"/>
            <a:headEnd/>
            <a:tailEnd/>
          </a:ln>
        </p:spPr>
      </p:pic>
      <p:pic>
        <p:nvPicPr>
          <p:cNvPr id="11" name="Picture 10" descr="lawyer_relaxing_feet_on_desk_hg_clr.gif"/>
          <p:cNvPicPr>
            <a:picLocks noChangeAspect="1"/>
          </p:cNvPicPr>
          <p:nvPr/>
        </p:nvPicPr>
        <p:blipFill>
          <a:blip r:embed="rId4" cstate="print"/>
          <a:srcRect/>
          <a:stretch>
            <a:fillRect/>
          </a:stretch>
        </p:blipFill>
        <p:spPr bwMode="auto">
          <a:xfrm>
            <a:off x="5867400" y="3733800"/>
            <a:ext cx="2733675" cy="273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additive="base">
                                        <p:cTn id="6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
                                            <p:txEl>
                                              <p:pRg st="1" end="1"/>
                                            </p:txEl>
                                          </p:spTgt>
                                        </p:tgtEl>
                                        <p:attrNameLst>
                                          <p:attrName>style.visibility</p:attrName>
                                        </p:attrNameLst>
                                      </p:cBhvr>
                                      <p:to>
                                        <p:strVal val="visible"/>
                                      </p:to>
                                    </p:set>
                                    <p:anim calcmode="lin" valueType="num">
                                      <p:cBhvr additive="base">
                                        <p:cTn id="7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latin typeface="Comic Sans MS" pitchFamily="66" charset="0"/>
              </a:rPr>
              <a:t>Intellectualization</a:t>
            </a:r>
          </a:p>
        </p:txBody>
      </p:sp>
      <p:pic>
        <p:nvPicPr>
          <p:cNvPr id="5" name="Content Placeholder 4" descr="tim_making_study_notes_hg_clr.gif"/>
          <p:cNvPicPr>
            <a:picLocks noGrp="1" noChangeAspect="1"/>
          </p:cNvPicPr>
          <p:nvPr>
            <p:ph sz="half" idx="1"/>
          </p:nvPr>
        </p:nvPicPr>
        <p:blipFill>
          <a:blip r:embed="rId2" cstate="print"/>
          <a:srcRect/>
          <a:stretch>
            <a:fillRect/>
          </a:stretch>
        </p:blipFill>
        <p:spPr>
          <a:xfrm>
            <a:off x="685800" y="1676400"/>
            <a:ext cx="3700463" cy="3700463"/>
          </a:xfrm>
        </p:spPr>
      </p:pic>
      <p:sp>
        <p:nvSpPr>
          <p:cNvPr id="4" name="Content Placeholder 3"/>
          <p:cNvSpPr>
            <a:spLocks noGrp="1"/>
          </p:cNvSpPr>
          <p:nvPr>
            <p:ph sz="half" idx="2"/>
          </p:nvPr>
        </p:nvSpPr>
        <p:spPr/>
        <p:txBody>
          <a:bodyPr/>
          <a:lstStyle/>
          <a:p>
            <a:pPr eaLnBrk="1" hangingPunct="1"/>
            <a:r>
              <a:rPr lang="en-US" smtClean="0">
                <a:latin typeface="Comic Sans MS" pitchFamily="66" charset="0"/>
              </a:rPr>
              <a:t>Undertaking an academic, unemotional study of a topic.</a:t>
            </a:r>
          </a:p>
          <a:p>
            <a:pPr eaLnBrk="1" hangingPunct="1"/>
            <a:r>
              <a:rPr lang="en-US" smtClean="0">
                <a:latin typeface="Comic Sans MS" pitchFamily="66" charset="0"/>
              </a:rPr>
              <a:t>Brandon starts doing a research paper on failed teenage romances.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
            <a:ext cx="8229600" cy="1143000"/>
          </a:xfrm>
        </p:spPr>
        <p:txBody>
          <a:bodyPr/>
          <a:lstStyle/>
          <a:p>
            <a:pPr eaLnBrk="1" hangingPunct="1"/>
            <a:r>
              <a:rPr lang="en-US" smtClean="0">
                <a:latin typeface="Comic Sans MS" pitchFamily="66" charset="0"/>
              </a:rPr>
              <a:t>Sublimation</a:t>
            </a:r>
          </a:p>
        </p:txBody>
      </p:sp>
      <p:sp>
        <p:nvSpPr>
          <p:cNvPr id="3" name="Content Placeholder 2"/>
          <p:cNvSpPr>
            <a:spLocks noGrp="1"/>
          </p:cNvSpPr>
          <p:nvPr>
            <p:ph sz="half" idx="1"/>
          </p:nvPr>
        </p:nvSpPr>
        <p:spPr>
          <a:xfrm>
            <a:off x="228600" y="1600200"/>
            <a:ext cx="4038600" cy="4525963"/>
          </a:xfrm>
        </p:spPr>
        <p:txBody>
          <a:bodyPr rtlCol="0">
            <a:normAutofit lnSpcReduction="10000"/>
          </a:bodyPr>
          <a:lstStyle/>
          <a:p>
            <a:pPr eaLnBrk="1" fontAlgn="auto" hangingPunct="1">
              <a:spcAft>
                <a:spcPts val="0"/>
              </a:spcAft>
              <a:buFont typeface="Arial" pitchFamily="34" charset="0"/>
              <a:buChar char="•"/>
              <a:defRPr/>
            </a:pPr>
            <a:r>
              <a:rPr lang="en-US" dirty="0" smtClean="0">
                <a:latin typeface="Comic Sans MS" pitchFamily="66" charset="0"/>
              </a:rPr>
              <a:t>Channeling one’s frustration toward a different goal.</a:t>
            </a:r>
          </a:p>
          <a:p>
            <a:pPr eaLnBrk="1" fontAlgn="auto" hangingPunct="1">
              <a:spcAft>
                <a:spcPts val="0"/>
              </a:spcAft>
              <a:buFont typeface="Arial" pitchFamily="34" charset="0"/>
              <a:buChar char="•"/>
              <a:defRPr/>
            </a:pPr>
            <a:r>
              <a:rPr lang="en-US" dirty="0" smtClean="0">
                <a:latin typeface="Comic Sans MS" pitchFamily="66" charset="0"/>
              </a:rPr>
              <a:t>Sometimes a healthy defense mechanism.</a:t>
            </a:r>
          </a:p>
          <a:p>
            <a:pPr eaLnBrk="1" fontAlgn="auto" hangingPunct="1">
              <a:spcAft>
                <a:spcPts val="0"/>
              </a:spcAft>
              <a:buFont typeface="Arial" pitchFamily="34" charset="0"/>
              <a:buChar char="•"/>
              <a:defRPr/>
            </a:pPr>
            <a:r>
              <a:rPr lang="en-US" dirty="0" smtClean="0">
                <a:latin typeface="Comic Sans MS" pitchFamily="66" charset="0"/>
              </a:rPr>
              <a:t>Brandon starts to learn how to play the guitar and writing songs (or maybe starts to body build).</a:t>
            </a:r>
            <a:endParaRPr lang="en-US" dirty="0">
              <a:latin typeface="Comic Sans MS" pitchFamily="66" charset="0"/>
            </a:endParaRPr>
          </a:p>
        </p:txBody>
      </p:sp>
      <p:pic>
        <p:nvPicPr>
          <p:cNvPr id="5" name="Content Placeholder 4" descr="bodybuilder_bicep_pose_hg_clr.gif"/>
          <p:cNvPicPr>
            <a:picLocks noGrp="1" noChangeAspect="1"/>
          </p:cNvPicPr>
          <p:nvPr>
            <p:ph sz="half" idx="2"/>
          </p:nvPr>
        </p:nvPicPr>
        <p:blipFill>
          <a:blip r:embed="rId2" cstate="print"/>
          <a:srcRect/>
          <a:stretch>
            <a:fillRect/>
          </a:stretch>
        </p:blipFill>
        <p:spPr>
          <a:xfrm>
            <a:off x="7029450" y="3124200"/>
            <a:ext cx="2114550" cy="3467100"/>
          </a:xfrm>
        </p:spPr>
      </p:pic>
      <p:pic>
        <p:nvPicPr>
          <p:cNvPr id="6" name="Picture 5" descr="rick_dagger_play_for_money.hg_clr.gif"/>
          <p:cNvPicPr>
            <a:picLocks noChangeAspect="1"/>
          </p:cNvPicPr>
          <p:nvPr/>
        </p:nvPicPr>
        <p:blipFill>
          <a:blip r:embed="rId3" cstate="print"/>
          <a:srcRect/>
          <a:stretch>
            <a:fillRect/>
          </a:stretch>
        </p:blipFill>
        <p:spPr bwMode="auto">
          <a:xfrm>
            <a:off x="4038600" y="838200"/>
            <a:ext cx="3095625"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latin typeface="Comic Sans MS" pitchFamily="66" charset="0"/>
              </a:rPr>
              <a:t>Criticisms of Freud</a:t>
            </a:r>
          </a:p>
        </p:txBody>
      </p:sp>
      <p:pic>
        <p:nvPicPr>
          <p:cNvPr id="5" name="Content Placeholder 4" descr="hand_no_no_hg_clr.gif"/>
          <p:cNvPicPr>
            <a:picLocks noGrp="1" noChangeAspect="1"/>
          </p:cNvPicPr>
          <p:nvPr>
            <p:ph sz="half" idx="1"/>
          </p:nvPr>
        </p:nvPicPr>
        <p:blipFill>
          <a:blip r:embed="rId2" cstate="print"/>
          <a:srcRect/>
          <a:stretch>
            <a:fillRect/>
          </a:stretch>
        </p:blipFill>
        <p:spPr>
          <a:xfrm>
            <a:off x="457200" y="762000"/>
            <a:ext cx="2505075" cy="3333750"/>
          </a:xfrm>
        </p:spPr>
      </p:pic>
      <p:sp>
        <p:nvSpPr>
          <p:cNvPr id="4" name="Content Placeholder 3"/>
          <p:cNvSpPr>
            <a:spLocks noGrp="1"/>
          </p:cNvSpPr>
          <p:nvPr>
            <p:ph sz="half" idx="2"/>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latin typeface="Comic Sans MS" pitchFamily="66" charset="0"/>
              </a:rPr>
              <a:t>He really only studied wealthy woman in Austria.</a:t>
            </a:r>
          </a:p>
          <a:p>
            <a:pPr eaLnBrk="1" fontAlgn="auto" hangingPunct="1">
              <a:spcAft>
                <a:spcPts val="0"/>
              </a:spcAft>
              <a:buFont typeface="Arial" pitchFamily="34" charset="0"/>
              <a:buChar char="•"/>
              <a:defRPr/>
            </a:pPr>
            <a:r>
              <a:rPr lang="en-US" dirty="0" smtClean="0">
                <a:latin typeface="Comic Sans MS" pitchFamily="66" charset="0"/>
              </a:rPr>
              <a:t>His results are not empirically verifiable (really hard to test).</a:t>
            </a:r>
          </a:p>
          <a:p>
            <a:pPr eaLnBrk="1" fontAlgn="auto" hangingPunct="1">
              <a:spcAft>
                <a:spcPts val="0"/>
              </a:spcAft>
              <a:buFont typeface="Arial" pitchFamily="34" charset="0"/>
              <a:buChar char="•"/>
              <a:defRPr/>
            </a:pPr>
            <a:r>
              <a:rPr lang="en-US" dirty="0" smtClean="0">
                <a:latin typeface="Comic Sans MS" pitchFamily="66" charset="0"/>
              </a:rPr>
              <a:t>No predictive power.</a:t>
            </a:r>
          </a:p>
          <a:p>
            <a:pPr eaLnBrk="1" fontAlgn="auto" hangingPunct="1">
              <a:spcAft>
                <a:spcPts val="0"/>
              </a:spcAft>
              <a:buFont typeface="Arial" pitchFamily="34" charset="0"/>
              <a:buChar char="•"/>
              <a:defRPr/>
            </a:pPr>
            <a:r>
              <a:rPr lang="en-US" dirty="0" smtClean="0">
                <a:latin typeface="Comic Sans MS" pitchFamily="66" charset="0"/>
              </a:rPr>
              <a:t>Karen Horney said he was sexist with the “penis envy” and there is an actual “womb envy”.</a:t>
            </a:r>
            <a:endParaRPr lang="en-US" dirty="0">
              <a:latin typeface="Comic Sans MS" pitchFamily="66" charset="0"/>
            </a:endParaRPr>
          </a:p>
        </p:txBody>
      </p:sp>
      <p:pic>
        <p:nvPicPr>
          <p:cNvPr id="6" name="Picture 5" descr="KarenHorney.jpg"/>
          <p:cNvPicPr>
            <a:picLocks noChangeAspect="1"/>
          </p:cNvPicPr>
          <p:nvPr/>
        </p:nvPicPr>
        <p:blipFill>
          <a:blip r:embed="rId3" cstate="print"/>
          <a:srcRect/>
          <a:stretch>
            <a:fillRect/>
          </a:stretch>
        </p:blipFill>
        <p:spPr bwMode="auto">
          <a:xfrm>
            <a:off x="533400" y="3886200"/>
            <a:ext cx="2146300" cy="2722563"/>
          </a:xfrm>
          <a:prstGeom prst="rect">
            <a:avLst/>
          </a:prstGeom>
          <a:noFill/>
          <a:ln w="9525">
            <a:noFill/>
            <a:miter lim="800000"/>
            <a:headEnd/>
            <a:tailEnd/>
          </a:ln>
        </p:spPr>
      </p:pic>
      <p:pic>
        <p:nvPicPr>
          <p:cNvPr id="7" name="Picture 6" descr="soon_to_be_father_hg_clr.gif"/>
          <p:cNvPicPr>
            <a:picLocks noChangeAspect="1"/>
          </p:cNvPicPr>
          <p:nvPr/>
        </p:nvPicPr>
        <p:blipFill>
          <a:blip r:embed="rId4" cstate="print"/>
          <a:srcRect/>
          <a:stretch>
            <a:fillRect/>
          </a:stretch>
        </p:blipFill>
        <p:spPr bwMode="auto">
          <a:xfrm>
            <a:off x="2362200" y="3390900"/>
            <a:ext cx="3219450" cy="346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rtlCol="0">
            <a:normAutofit fontScale="90000"/>
          </a:bodyPr>
          <a:lstStyle/>
          <a:p>
            <a:pPr eaLnBrk="1" fontAlgn="auto" hangingPunct="1">
              <a:spcAft>
                <a:spcPts val="0"/>
              </a:spcAft>
              <a:defRPr/>
            </a:pPr>
            <a:r>
              <a:rPr lang="en-US" dirty="0" smtClean="0">
                <a:latin typeface="Comic Sans MS" pitchFamily="66" charset="0"/>
              </a:rPr>
              <a:t>Neo-Freudians</a:t>
            </a:r>
            <a:br>
              <a:rPr lang="en-US" dirty="0" smtClean="0">
                <a:latin typeface="Comic Sans MS" pitchFamily="66" charset="0"/>
              </a:rPr>
            </a:br>
            <a:r>
              <a:rPr lang="en-US" dirty="0" smtClean="0">
                <a:latin typeface="Comic Sans MS" pitchFamily="66" charset="0"/>
              </a:rPr>
              <a:t>Psychodynamic Theories</a:t>
            </a:r>
            <a:endParaRPr lang="en-US" dirty="0">
              <a:latin typeface="Comic Sans MS" pitchFamily="66" charset="0"/>
            </a:endParaRPr>
          </a:p>
        </p:txBody>
      </p:sp>
      <p:sp>
        <p:nvSpPr>
          <p:cNvPr id="3" name="Content Placeholder 2"/>
          <p:cNvSpPr>
            <a:spLocks noGrp="1"/>
          </p:cNvSpPr>
          <p:nvPr>
            <p:ph sz="half" idx="1"/>
          </p:nvPr>
        </p:nvSpPr>
        <p:spPr>
          <a:xfrm>
            <a:off x="0" y="990600"/>
            <a:ext cx="5029200" cy="5257800"/>
          </a:xfrm>
        </p:spPr>
        <p:txBody>
          <a:bodyPr/>
          <a:lstStyle/>
          <a:p>
            <a:pPr eaLnBrk="1" hangingPunct="1"/>
            <a:r>
              <a:rPr lang="en-US" smtClean="0">
                <a:latin typeface="Comic Sans MS" pitchFamily="66" charset="0"/>
              </a:rPr>
              <a:t>Eric Erickson</a:t>
            </a:r>
          </a:p>
          <a:p>
            <a:pPr eaLnBrk="1" hangingPunct="1"/>
            <a:r>
              <a:rPr lang="en-US" smtClean="0">
                <a:latin typeface="Comic Sans MS" pitchFamily="66" charset="0"/>
              </a:rPr>
              <a:t>Carl Jung and his concept of the “personal” and “collective” unconscious.</a:t>
            </a:r>
          </a:p>
          <a:p>
            <a:pPr eaLnBrk="1" hangingPunct="1"/>
            <a:r>
              <a:rPr lang="en-US" smtClean="0">
                <a:latin typeface="Comic Sans MS" pitchFamily="66" charset="0"/>
              </a:rPr>
              <a:t>Alfred Adler and his ideas of superiority and inferiority.</a:t>
            </a:r>
          </a:p>
          <a:p>
            <a:pPr eaLnBrk="1" hangingPunct="1"/>
            <a:r>
              <a:rPr lang="en-US" smtClean="0">
                <a:latin typeface="Comic Sans MS" pitchFamily="66" charset="0"/>
              </a:rPr>
              <a:t>Adler also talked about birth order and how it played a part in personality.</a:t>
            </a:r>
          </a:p>
          <a:p>
            <a:pPr eaLnBrk="1" hangingPunct="1"/>
            <a:endParaRPr lang="en-US" smtClean="0">
              <a:latin typeface="Comic Sans MS" pitchFamily="66" charset="0"/>
            </a:endParaRPr>
          </a:p>
          <a:p>
            <a:pPr eaLnBrk="1" hangingPunct="1"/>
            <a:endParaRPr lang="en-US" smtClean="0"/>
          </a:p>
        </p:txBody>
      </p:sp>
      <p:pic>
        <p:nvPicPr>
          <p:cNvPr id="5" name="Content Placeholder 4" descr="surrealwpeople257x100.gif"/>
          <p:cNvPicPr>
            <a:picLocks noGrp="1" noChangeAspect="1"/>
          </p:cNvPicPr>
          <p:nvPr>
            <p:ph sz="half" idx="2"/>
          </p:nvPr>
        </p:nvPicPr>
        <p:blipFill>
          <a:blip r:embed="rId2" cstate="print"/>
          <a:srcRect/>
          <a:stretch>
            <a:fillRect/>
          </a:stretch>
        </p:blipFill>
        <p:spPr>
          <a:xfrm>
            <a:off x="5486400" y="1143000"/>
            <a:ext cx="2447925" cy="952500"/>
          </a:xfrm>
        </p:spPr>
      </p:pic>
      <p:pic>
        <p:nvPicPr>
          <p:cNvPr id="6" name="Picture 5" descr="ocean_dreams2.jpg"/>
          <p:cNvPicPr>
            <a:picLocks noChangeAspect="1"/>
          </p:cNvPicPr>
          <p:nvPr/>
        </p:nvPicPr>
        <p:blipFill>
          <a:blip r:embed="rId3" cstate="print"/>
          <a:srcRect/>
          <a:stretch>
            <a:fillRect/>
          </a:stretch>
        </p:blipFill>
        <p:spPr bwMode="auto">
          <a:xfrm>
            <a:off x="5181600" y="2057400"/>
            <a:ext cx="3397250" cy="2552700"/>
          </a:xfrm>
          <a:prstGeom prst="rect">
            <a:avLst/>
          </a:prstGeom>
          <a:noFill/>
          <a:ln w="9525">
            <a:noFill/>
            <a:miter lim="800000"/>
            <a:headEnd/>
            <a:tailEnd/>
          </a:ln>
        </p:spPr>
      </p:pic>
      <p:pic>
        <p:nvPicPr>
          <p:cNvPr id="7" name="Picture 6" descr="adlerb2.jpg"/>
          <p:cNvPicPr>
            <a:picLocks noChangeAspect="1"/>
          </p:cNvPicPr>
          <p:nvPr/>
        </p:nvPicPr>
        <p:blipFill>
          <a:blip r:embed="rId4" cstate="print"/>
          <a:srcRect/>
          <a:stretch>
            <a:fillRect/>
          </a:stretch>
        </p:blipFill>
        <p:spPr bwMode="auto">
          <a:xfrm>
            <a:off x="3124200" y="5257800"/>
            <a:ext cx="990600" cy="1392238"/>
          </a:xfrm>
          <a:prstGeom prst="rect">
            <a:avLst/>
          </a:prstGeom>
          <a:noFill/>
          <a:ln w="9525">
            <a:noFill/>
            <a:miter lim="800000"/>
            <a:headEnd/>
            <a:tailEnd/>
          </a:ln>
        </p:spPr>
      </p:pic>
      <p:pic>
        <p:nvPicPr>
          <p:cNvPr id="8" name="Picture 7" descr="1bully.jpg"/>
          <p:cNvPicPr>
            <a:picLocks noChangeAspect="1"/>
          </p:cNvPicPr>
          <p:nvPr/>
        </p:nvPicPr>
        <p:blipFill>
          <a:blip r:embed="rId5" cstate="print"/>
          <a:srcRect/>
          <a:stretch>
            <a:fillRect/>
          </a:stretch>
        </p:blipFill>
        <p:spPr bwMode="auto">
          <a:xfrm>
            <a:off x="4191000" y="4800600"/>
            <a:ext cx="2619375" cy="1790700"/>
          </a:xfrm>
          <a:prstGeom prst="rect">
            <a:avLst/>
          </a:prstGeom>
          <a:noFill/>
          <a:ln w="9525">
            <a:noFill/>
            <a:miter lim="800000"/>
            <a:headEnd/>
            <a:tailEnd/>
          </a:ln>
        </p:spPr>
      </p:pic>
      <p:pic>
        <p:nvPicPr>
          <p:cNvPr id="9" name="Picture 8" descr="mother_inferior.gif"/>
          <p:cNvPicPr>
            <a:picLocks noChangeAspect="1"/>
          </p:cNvPicPr>
          <p:nvPr/>
        </p:nvPicPr>
        <p:blipFill>
          <a:blip r:embed="rId6" cstate="print"/>
          <a:srcRect/>
          <a:stretch>
            <a:fillRect/>
          </a:stretch>
        </p:blipFill>
        <p:spPr bwMode="auto">
          <a:xfrm>
            <a:off x="7543800" y="4572000"/>
            <a:ext cx="914400" cy="2005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farside-four-basic-personality-types_sm.jpg"/>
          <p:cNvPicPr>
            <a:picLocks noChangeAspect="1"/>
          </p:cNvPicPr>
          <p:nvPr/>
        </p:nvPicPr>
        <p:blipFill>
          <a:blip r:embed="rId2" cstate="print"/>
          <a:srcRect/>
          <a:stretch>
            <a:fillRect/>
          </a:stretch>
        </p:blipFill>
        <p:spPr bwMode="auto">
          <a:xfrm>
            <a:off x="1692275" y="0"/>
            <a:ext cx="57594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0"/>
            <a:ext cx="8229600" cy="1143000"/>
          </a:xfrm>
        </p:spPr>
        <p:txBody>
          <a:bodyPr/>
          <a:lstStyle/>
          <a:p>
            <a:pPr eaLnBrk="1" hangingPunct="1"/>
            <a:r>
              <a:rPr lang="en-US" smtClean="0"/>
              <a:t>Our Personality</a:t>
            </a:r>
          </a:p>
        </p:txBody>
      </p:sp>
      <p:pic>
        <p:nvPicPr>
          <p:cNvPr id="5" name="Content Placeholder 4" descr="iceberg.jpg"/>
          <p:cNvPicPr>
            <a:picLocks noGrp="1" noChangeAspect="1"/>
          </p:cNvPicPr>
          <p:nvPr>
            <p:ph sz="half" idx="1"/>
          </p:nvPr>
        </p:nvPicPr>
        <p:blipFill>
          <a:blip r:embed="rId2" cstate="print"/>
          <a:srcRect/>
          <a:stretch>
            <a:fillRect/>
          </a:stretch>
        </p:blipFill>
        <p:spPr>
          <a:xfrm>
            <a:off x="457200" y="1103313"/>
            <a:ext cx="3675063" cy="5022850"/>
          </a:xfrm>
        </p:spPr>
      </p:pic>
      <p:sp>
        <p:nvSpPr>
          <p:cNvPr id="4" name="Content Placeholder 3"/>
          <p:cNvSpPr>
            <a:spLocks noGrp="1"/>
          </p:cNvSpPr>
          <p:nvPr>
            <p:ph sz="half" idx="2"/>
          </p:nvPr>
        </p:nvSpPr>
        <p:spPr>
          <a:xfrm>
            <a:off x="4343400" y="1295400"/>
            <a:ext cx="4038600" cy="4525963"/>
          </a:xfrm>
        </p:spPr>
        <p:txBody>
          <a:bodyPr rtlCol="0">
            <a:normAutofit fontScale="92500" lnSpcReduction="10000"/>
          </a:bodyPr>
          <a:lstStyle/>
          <a:p>
            <a:pPr eaLnBrk="1" fontAlgn="auto" hangingPunct="1">
              <a:spcAft>
                <a:spcPts val="0"/>
              </a:spcAft>
              <a:buFont typeface="Arial" pitchFamily="34" charset="0"/>
              <a:buChar char="•"/>
              <a:defRPr/>
            </a:pPr>
            <a:r>
              <a:rPr lang="en-US" b="1" dirty="0" smtClean="0">
                <a:latin typeface="Comic Sans MS" pitchFamily="66" charset="0"/>
              </a:rPr>
              <a:t>Conscious</a:t>
            </a:r>
            <a:r>
              <a:rPr lang="en-US" dirty="0" smtClean="0">
                <a:latin typeface="Comic Sans MS" pitchFamily="66" charset="0"/>
              </a:rPr>
              <a:t>- things we are aware of.</a:t>
            </a:r>
          </a:p>
          <a:p>
            <a:pPr eaLnBrk="1" fontAlgn="auto" hangingPunct="1">
              <a:spcAft>
                <a:spcPts val="0"/>
              </a:spcAft>
              <a:buFont typeface="Arial" pitchFamily="34" charset="0"/>
              <a:buChar char="•"/>
              <a:defRPr/>
            </a:pPr>
            <a:endParaRPr lang="en-US" dirty="0" smtClean="0">
              <a:latin typeface="Comic Sans MS" pitchFamily="66" charset="0"/>
            </a:endParaRPr>
          </a:p>
          <a:p>
            <a:pPr eaLnBrk="1" fontAlgn="auto" hangingPunct="1">
              <a:spcAft>
                <a:spcPts val="0"/>
              </a:spcAft>
              <a:buFont typeface="Arial" pitchFamily="34" charset="0"/>
              <a:buChar char="•"/>
              <a:defRPr/>
            </a:pPr>
            <a:r>
              <a:rPr lang="en-US" b="1" dirty="0" smtClean="0">
                <a:latin typeface="Comic Sans MS" pitchFamily="66" charset="0"/>
              </a:rPr>
              <a:t>Preconscious</a:t>
            </a:r>
            <a:r>
              <a:rPr lang="en-US" dirty="0" smtClean="0">
                <a:latin typeface="Comic Sans MS" pitchFamily="66" charset="0"/>
              </a:rPr>
              <a:t>- things we can be aware of if we think of them.</a:t>
            </a:r>
          </a:p>
          <a:p>
            <a:pPr eaLnBrk="1" fontAlgn="auto" hangingPunct="1">
              <a:spcAft>
                <a:spcPts val="0"/>
              </a:spcAft>
              <a:buFont typeface="Arial" pitchFamily="34" charset="0"/>
              <a:buChar char="•"/>
              <a:defRPr/>
            </a:pPr>
            <a:r>
              <a:rPr lang="en-US" b="1" dirty="0" smtClean="0">
                <a:latin typeface="Comic Sans MS" pitchFamily="66" charset="0"/>
              </a:rPr>
              <a:t>Unconscious</a:t>
            </a:r>
            <a:r>
              <a:rPr lang="en-US" dirty="0" smtClean="0">
                <a:latin typeface="Comic Sans MS" pitchFamily="66" charset="0"/>
              </a:rPr>
              <a:t>- deep hidden reservoir that holds the true “us”.  All of our desires and fears.</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unconcscious-freud.jpg"/>
          <p:cNvPicPr>
            <a:picLocks noChangeAspect="1"/>
          </p:cNvPicPr>
          <p:nvPr/>
        </p:nvPicPr>
        <p:blipFill>
          <a:blip r:embed="rId2" cstate="print"/>
          <a:srcRect/>
          <a:stretch>
            <a:fillRect/>
          </a:stretch>
        </p:blipFill>
        <p:spPr bwMode="auto">
          <a:xfrm>
            <a:off x="152400" y="228600"/>
            <a:ext cx="8848725"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Comic Sans MS" pitchFamily="66" charset="0"/>
              </a:rPr>
              <a:t>Freud’s Concept of Personality (Psyche)</a:t>
            </a:r>
            <a:endParaRPr lang="en-US" dirty="0">
              <a:latin typeface="Comic Sans MS" pitchFamily="66" charset="0"/>
            </a:endParaRPr>
          </a:p>
        </p:txBody>
      </p:sp>
      <p:pic>
        <p:nvPicPr>
          <p:cNvPr id="7" name="Content Placeholder 6" descr="iceberg.jpg"/>
          <p:cNvPicPr>
            <a:picLocks noGrp="1" noChangeAspect="1"/>
          </p:cNvPicPr>
          <p:nvPr>
            <p:ph sz="half" idx="1"/>
          </p:nvPr>
        </p:nvPicPr>
        <p:blipFill>
          <a:blip r:embed="rId2" cstate="print"/>
          <a:srcRect/>
          <a:stretch>
            <a:fillRect/>
          </a:stretch>
        </p:blipFill>
        <p:spPr>
          <a:xfrm>
            <a:off x="609600" y="1524000"/>
            <a:ext cx="3810000" cy="5207000"/>
          </a:xfrm>
        </p:spPr>
      </p:pic>
      <p:sp>
        <p:nvSpPr>
          <p:cNvPr id="6" name="Content Placeholder 5"/>
          <p:cNvSpPr>
            <a:spLocks noGrp="1"/>
          </p:cNvSpPr>
          <p:nvPr>
            <p:ph sz="half" idx="2"/>
          </p:nvPr>
        </p:nvSpPr>
        <p:spPr>
          <a:xfrm>
            <a:off x="4876800" y="1828800"/>
            <a:ext cx="4038600" cy="4525963"/>
          </a:xfrm>
        </p:spPr>
        <p:txBody>
          <a:bodyPr/>
          <a:lstStyle/>
          <a:p>
            <a:pPr eaLnBrk="1" hangingPunct="1"/>
            <a:r>
              <a:rPr lang="en-US" b="1" smtClean="0"/>
              <a:t>Ego</a:t>
            </a:r>
          </a:p>
          <a:p>
            <a:pPr eaLnBrk="1" hangingPunct="1"/>
            <a:endParaRPr lang="en-US" b="1" smtClean="0"/>
          </a:p>
          <a:p>
            <a:pPr eaLnBrk="1" hangingPunct="1"/>
            <a:r>
              <a:rPr lang="en-US" b="1" smtClean="0"/>
              <a:t>Superego</a:t>
            </a:r>
          </a:p>
          <a:p>
            <a:pPr eaLnBrk="1" hangingPunct="1"/>
            <a:endParaRPr lang="en-US" b="1" smtClean="0"/>
          </a:p>
          <a:p>
            <a:pPr eaLnBrk="1" hangingPunct="1"/>
            <a:endParaRPr lang="en-US" b="1" smtClean="0"/>
          </a:p>
          <a:p>
            <a:pPr eaLnBrk="1" hangingPunct="1"/>
            <a:r>
              <a:rPr lang="en-US" b="1" smtClean="0"/>
              <a:t>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Id</a:t>
            </a:r>
          </a:p>
        </p:txBody>
      </p:sp>
      <p:sp>
        <p:nvSpPr>
          <p:cNvPr id="3" name="Content Placeholder 2"/>
          <p:cNvSpPr>
            <a:spLocks noGrp="1"/>
          </p:cNvSpPr>
          <p:nvPr>
            <p:ph sz="half" idx="1"/>
          </p:nvPr>
        </p:nvSpPr>
        <p:spPr>
          <a:xfrm>
            <a:off x="0" y="1447800"/>
            <a:ext cx="4267200" cy="4983163"/>
          </a:xfrm>
        </p:spPr>
        <p:txBody>
          <a:bodyPr/>
          <a:lstStyle/>
          <a:p>
            <a:pPr eaLnBrk="1" hangingPunct="1"/>
            <a:r>
              <a:rPr lang="en-US" smtClean="0">
                <a:latin typeface="Comic Sans MS" pitchFamily="66" charset="0"/>
              </a:rPr>
              <a:t>Exists entirely in the unconscious (so we are never aware of it).</a:t>
            </a:r>
          </a:p>
          <a:p>
            <a:pPr eaLnBrk="1" hangingPunct="1"/>
            <a:r>
              <a:rPr lang="en-US" smtClean="0">
                <a:latin typeface="Comic Sans MS" pitchFamily="66" charset="0"/>
              </a:rPr>
              <a:t>Our hidden true animalistic wants and desires.</a:t>
            </a:r>
          </a:p>
          <a:p>
            <a:pPr eaLnBrk="1" hangingPunct="1"/>
            <a:r>
              <a:rPr lang="en-US" smtClean="0">
                <a:latin typeface="Comic Sans MS" pitchFamily="66" charset="0"/>
              </a:rPr>
              <a:t>Works on the </a:t>
            </a:r>
            <a:r>
              <a:rPr lang="en-US" b="1" i="1" smtClean="0">
                <a:latin typeface="Comic Sans MS" pitchFamily="66" charset="0"/>
              </a:rPr>
              <a:t>Pleasure Principle</a:t>
            </a:r>
          </a:p>
          <a:p>
            <a:pPr eaLnBrk="1" hangingPunct="1"/>
            <a:r>
              <a:rPr lang="en-US" smtClean="0">
                <a:latin typeface="Comic Sans MS" pitchFamily="66" charset="0"/>
              </a:rPr>
              <a:t>Avoid Pain and receive Instant Gratification.</a:t>
            </a:r>
          </a:p>
        </p:txBody>
      </p:sp>
      <p:pic>
        <p:nvPicPr>
          <p:cNvPr id="5" name="Content Placeholder 4" descr="jungle_girl_club_pulling_man_hg_clr.gif"/>
          <p:cNvPicPr>
            <a:picLocks noGrp="1" noChangeAspect="1"/>
          </p:cNvPicPr>
          <p:nvPr>
            <p:ph sz="half" idx="2"/>
          </p:nvPr>
        </p:nvPicPr>
        <p:blipFill>
          <a:blip r:embed="rId2" cstate="print"/>
          <a:srcRect/>
          <a:stretch>
            <a:fillRect/>
          </a:stretch>
        </p:blipFill>
        <p:spPr>
          <a:xfrm>
            <a:off x="6172200" y="0"/>
            <a:ext cx="1981200" cy="2181225"/>
          </a:xfrm>
        </p:spPr>
      </p:pic>
      <p:pic>
        <p:nvPicPr>
          <p:cNvPr id="1026" name="Picture 2" descr="C:\Family Pictures\Kathy's Pictures\2002\Sammy eats dinner 10.20.02\DSC00186.JPG"/>
          <p:cNvPicPr>
            <a:picLocks noChangeAspect="1" noChangeArrowheads="1"/>
          </p:cNvPicPr>
          <p:nvPr/>
        </p:nvPicPr>
        <p:blipFill>
          <a:blip r:embed="rId3" cstate="print"/>
          <a:srcRect/>
          <a:stretch>
            <a:fillRect/>
          </a:stretch>
        </p:blipFill>
        <p:spPr bwMode="auto">
          <a:xfrm>
            <a:off x="5105400" y="2209800"/>
            <a:ext cx="2819400" cy="2106613"/>
          </a:xfrm>
          <a:prstGeom prst="rect">
            <a:avLst/>
          </a:prstGeom>
          <a:noFill/>
          <a:ln w="9525">
            <a:noFill/>
            <a:miter lim="800000"/>
            <a:headEnd/>
            <a:tailEnd/>
          </a:ln>
        </p:spPr>
      </p:pic>
      <p:pic>
        <p:nvPicPr>
          <p:cNvPr id="1027" name="Picture 3" descr="C:\Family Pictures\Kathy's Pictures\2002\Sammy eats dinner 10.20.02\DSC00187.JPG"/>
          <p:cNvPicPr>
            <a:picLocks noChangeAspect="1" noChangeArrowheads="1"/>
          </p:cNvPicPr>
          <p:nvPr/>
        </p:nvPicPr>
        <p:blipFill>
          <a:blip r:embed="rId4" cstate="print"/>
          <a:srcRect/>
          <a:stretch>
            <a:fillRect/>
          </a:stretch>
        </p:blipFill>
        <p:spPr bwMode="auto">
          <a:xfrm>
            <a:off x="5105400" y="4495800"/>
            <a:ext cx="2895600" cy="2171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 calcmode="lin" valueType="num">
                                      <p:cBhvr additive="base">
                                        <p:cTn id="43" dur="500" fill="hold"/>
                                        <p:tgtEl>
                                          <p:spTgt spid="1027"/>
                                        </p:tgtEl>
                                        <p:attrNameLst>
                                          <p:attrName>ppt_x</p:attrName>
                                        </p:attrNameLst>
                                      </p:cBhvr>
                                      <p:tavLst>
                                        <p:tav tm="0">
                                          <p:val>
                                            <p:strVal val="#ppt_x"/>
                                          </p:val>
                                        </p:tav>
                                        <p:tav tm="100000">
                                          <p:val>
                                            <p:strVal val="#ppt_x"/>
                                          </p:val>
                                        </p:tav>
                                      </p:tavLst>
                                    </p:anim>
                                    <p:anim calcmode="lin" valueType="num">
                                      <p:cBhvr additive="base">
                                        <p:cTn id="4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52400"/>
            <a:ext cx="8229600" cy="1143000"/>
          </a:xfrm>
        </p:spPr>
        <p:txBody>
          <a:bodyPr/>
          <a:lstStyle/>
          <a:p>
            <a:pPr eaLnBrk="1" hangingPunct="1"/>
            <a:r>
              <a:rPr lang="en-US" smtClean="0">
                <a:latin typeface="Comic Sans MS" pitchFamily="66" charset="0"/>
              </a:rPr>
              <a:t>Ego</a:t>
            </a:r>
          </a:p>
        </p:txBody>
      </p:sp>
      <p:sp>
        <p:nvSpPr>
          <p:cNvPr id="4" name="Content Placeholder 3"/>
          <p:cNvSpPr>
            <a:spLocks noGrp="1"/>
          </p:cNvSpPr>
          <p:nvPr>
            <p:ph sz="half" idx="2"/>
          </p:nvPr>
        </p:nvSpPr>
        <p:spPr>
          <a:xfrm>
            <a:off x="4724400" y="2133600"/>
            <a:ext cx="4038600" cy="4525963"/>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latin typeface="Comic Sans MS" pitchFamily="66" charset="0"/>
              </a:rPr>
              <a:t>Develops after the Id</a:t>
            </a:r>
          </a:p>
          <a:p>
            <a:pPr eaLnBrk="1" fontAlgn="auto" hangingPunct="1">
              <a:spcAft>
                <a:spcPts val="0"/>
              </a:spcAft>
              <a:buFont typeface="Arial" pitchFamily="34" charset="0"/>
              <a:buChar char="•"/>
              <a:defRPr/>
            </a:pPr>
            <a:r>
              <a:rPr lang="en-US" dirty="0" smtClean="0">
                <a:latin typeface="Comic Sans MS" pitchFamily="66" charset="0"/>
              </a:rPr>
              <a:t>Works on the </a:t>
            </a:r>
            <a:r>
              <a:rPr lang="en-US" b="1" i="1" dirty="0" smtClean="0">
                <a:latin typeface="Comic Sans MS" pitchFamily="66" charset="0"/>
              </a:rPr>
              <a:t>Reality Principle</a:t>
            </a:r>
          </a:p>
          <a:p>
            <a:pPr eaLnBrk="1" fontAlgn="auto" hangingPunct="1">
              <a:spcAft>
                <a:spcPts val="0"/>
              </a:spcAft>
              <a:buFont typeface="Arial" pitchFamily="34" charset="0"/>
              <a:buChar char="•"/>
              <a:defRPr/>
            </a:pPr>
            <a:r>
              <a:rPr lang="en-US" dirty="0" smtClean="0">
                <a:latin typeface="Comic Sans MS" pitchFamily="66" charset="0"/>
              </a:rPr>
              <a:t>Negotiates between the Id and the environment.</a:t>
            </a:r>
          </a:p>
          <a:p>
            <a:pPr eaLnBrk="1" fontAlgn="auto" hangingPunct="1">
              <a:spcAft>
                <a:spcPts val="0"/>
              </a:spcAft>
              <a:buFont typeface="Arial" pitchFamily="34" charset="0"/>
              <a:buChar char="•"/>
              <a:defRPr/>
            </a:pPr>
            <a:r>
              <a:rPr lang="en-US" dirty="0" smtClean="0">
                <a:latin typeface="Comic Sans MS" pitchFamily="66" charset="0"/>
              </a:rPr>
              <a:t>In our conscious and unconscious minds.</a:t>
            </a:r>
          </a:p>
          <a:p>
            <a:pPr eaLnBrk="1" fontAlgn="auto" hangingPunct="1">
              <a:spcAft>
                <a:spcPts val="0"/>
              </a:spcAft>
              <a:buFont typeface="Arial" pitchFamily="34" charset="0"/>
              <a:buChar char="•"/>
              <a:defRPr/>
            </a:pPr>
            <a:r>
              <a:rPr lang="en-US" dirty="0" smtClean="0">
                <a:latin typeface="Comic Sans MS" pitchFamily="66" charset="0"/>
              </a:rPr>
              <a:t>It is what everyone sees as our personality.</a:t>
            </a:r>
            <a:endParaRPr lang="en-US" dirty="0">
              <a:latin typeface="Comic Sans MS" pitchFamily="66" charset="0"/>
            </a:endParaRPr>
          </a:p>
        </p:txBody>
      </p:sp>
      <p:pic>
        <p:nvPicPr>
          <p:cNvPr id="7" name="Content Placeholder 6" descr="young_girl_stepping_through_mirror_hg_clr.gif"/>
          <p:cNvPicPr>
            <a:picLocks noGrp="1" noChangeAspect="1"/>
          </p:cNvPicPr>
          <p:nvPr>
            <p:ph sz="half" idx="1"/>
          </p:nvPr>
        </p:nvPicPr>
        <p:blipFill>
          <a:blip r:embed="rId2" cstate="print"/>
          <a:srcRect/>
          <a:stretch>
            <a:fillRect/>
          </a:stretch>
        </p:blipFill>
        <p:spPr>
          <a:xfrm>
            <a:off x="8172450" y="4914900"/>
            <a:ext cx="971550" cy="1943100"/>
          </a:xfrm>
        </p:spPr>
      </p:pic>
      <p:pic>
        <p:nvPicPr>
          <p:cNvPr id="8" name="Picture 7" descr="as2261.gif"/>
          <p:cNvPicPr>
            <a:picLocks noChangeAspect="1"/>
          </p:cNvPicPr>
          <p:nvPr/>
        </p:nvPicPr>
        <p:blipFill>
          <a:blip r:embed="rId3" cstate="print"/>
          <a:srcRect/>
          <a:stretch>
            <a:fillRect/>
          </a:stretch>
        </p:blipFill>
        <p:spPr bwMode="auto">
          <a:xfrm>
            <a:off x="304800" y="2209800"/>
            <a:ext cx="2570163" cy="1895475"/>
          </a:xfrm>
          <a:prstGeom prst="rect">
            <a:avLst/>
          </a:prstGeom>
          <a:noFill/>
          <a:ln w="9525">
            <a:noFill/>
            <a:miter lim="800000"/>
            <a:headEnd/>
            <a:tailEnd/>
          </a:ln>
        </p:spPr>
      </p:pic>
      <p:pic>
        <p:nvPicPr>
          <p:cNvPr id="9" name="Picture 8" descr="guy_giving_valentines_flower_and_candy_hg_clr.gif"/>
          <p:cNvPicPr>
            <a:picLocks noChangeAspect="1"/>
          </p:cNvPicPr>
          <p:nvPr/>
        </p:nvPicPr>
        <p:blipFill>
          <a:blip r:embed="rId4" cstate="print"/>
          <a:srcRect/>
          <a:stretch>
            <a:fillRect/>
          </a:stretch>
        </p:blipFill>
        <p:spPr bwMode="auto">
          <a:xfrm>
            <a:off x="3048000" y="4419600"/>
            <a:ext cx="1752600" cy="2190750"/>
          </a:xfrm>
          <a:prstGeom prst="rect">
            <a:avLst/>
          </a:prstGeom>
          <a:noFill/>
          <a:ln w="9525">
            <a:noFill/>
            <a:miter lim="800000"/>
            <a:headEnd/>
            <a:tailEnd/>
          </a:ln>
        </p:spPr>
      </p:pic>
      <p:pic>
        <p:nvPicPr>
          <p:cNvPr id="10" name="Picture 9" descr="punk_behind_bars_hg_clr.gif"/>
          <p:cNvPicPr>
            <a:picLocks noChangeAspect="1"/>
          </p:cNvPicPr>
          <p:nvPr/>
        </p:nvPicPr>
        <p:blipFill>
          <a:blip r:embed="rId5" cstate="print"/>
          <a:srcRect/>
          <a:stretch>
            <a:fillRect/>
          </a:stretch>
        </p:blipFill>
        <p:spPr bwMode="auto">
          <a:xfrm>
            <a:off x="0" y="4191000"/>
            <a:ext cx="2971800" cy="2476500"/>
          </a:xfrm>
          <a:prstGeom prst="rect">
            <a:avLst/>
          </a:prstGeom>
          <a:noFill/>
          <a:ln w="9525">
            <a:noFill/>
            <a:miter lim="800000"/>
            <a:headEnd/>
            <a:tailEnd/>
          </a:ln>
        </p:spPr>
      </p:pic>
      <p:pic>
        <p:nvPicPr>
          <p:cNvPr id="11" name="Picture 10" descr="guy_going_gaga_over_girl_hg_clr.gif"/>
          <p:cNvPicPr>
            <a:picLocks noChangeAspect="1"/>
          </p:cNvPicPr>
          <p:nvPr/>
        </p:nvPicPr>
        <p:blipFill>
          <a:blip r:embed="rId6" cstate="print"/>
          <a:srcRect/>
          <a:stretch>
            <a:fillRect/>
          </a:stretch>
        </p:blipFill>
        <p:spPr bwMode="auto">
          <a:xfrm>
            <a:off x="1143000" y="76200"/>
            <a:ext cx="1592263" cy="2266950"/>
          </a:xfrm>
          <a:prstGeom prst="rect">
            <a:avLst/>
          </a:prstGeom>
          <a:noFill/>
          <a:ln w="9525">
            <a:noFill/>
            <a:miter lim="800000"/>
            <a:headEnd/>
            <a:tailEnd/>
          </a:ln>
        </p:spPr>
      </p:pic>
      <p:sp>
        <p:nvSpPr>
          <p:cNvPr id="12" name="TextBox 11"/>
          <p:cNvSpPr txBox="1">
            <a:spLocks noChangeArrowheads="1"/>
          </p:cNvSpPr>
          <p:nvPr/>
        </p:nvSpPr>
        <p:spPr bwMode="auto">
          <a:xfrm>
            <a:off x="2819400" y="1219200"/>
            <a:ext cx="5791200" cy="923925"/>
          </a:xfrm>
          <a:prstGeom prst="rect">
            <a:avLst/>
          </a:prstGeom>
          <a:noFill/>
          <a:ln w="9525">
            <a:noFill/>
            <a:miter lim="800000"/>
            <a:headEnd/>
            <a:tailEnd/>
          </a:ln>
        </p:spPr>
        <p:txBody>
          <a:bodyPr>
            <a:spAutoFit/>
          </a:bodyPr>
          <a:lstStyle/>
          <a:p>
            <a:r>
              <a:rPr lang="en-US">
                <a:latin typeface="Calibri" pitchFamily="34" charset="0"/>
              </a:rPr>
              <a:t>If you want to be with someone.  Your id says just take them, but your ego does not want to end up in jail.  So you ask her out and just mac it hard.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latin typeface="Comic Sans MS" pitchFamily="66" charset="0"/>
              </a:rPr>
              <a:t>Superego</a:t>
            </a:r>
          </a:p>
        </p:txBody>
      </p:sp>
      <p:sp>
        <p:nvSpPr>
          <p:cNvPr id="3" name="Content Placeholder 2"/>
          <p:cNvSpPr>
            <a:spLocks noGrp="1"/>
          </p:cNvSpPr>
          <p:nvPr>
            <p:ph sz="half" idx="1"/>
          </p:nvPr>
        </p:nvSpPr>
        <p:spPr>
          <a:xfrm>
            <a:off x="0" y="1524000"/>
            <a:ext cx="4038600" cy="4525963"/>
          </a:xfrm>
        </p:spPr>
        <p:txBody>
          <a:bodyPr rtlCol="0">
            <a:normAutofit lnSpcReduction="10000"/>
          </a:bodyPr>
          <a:lstStyle/>
          <a:p>
            <a:pPr eaLnBrk="1" fontAlgn="auto" hangingPunct="1">
              <a:spcAft>
                <a:spcPts val="0"/>
              </a:spcAft>
              <a:buFont typeface="Arial" pitchFamily="34" charset="0"/>
              <a:buChar char="•"/>
              <a:defRPr/>
            </a:pPr>
            <a:r>
              <a:rPr lang="en-US" dirty="0" smtClean="0">
                <a:latin typeface="Comic Sans MS" pitchFamily="66" charset="0"/>
              </a:rPr>
              <a:t>Develops last at about the age of 5</a:t>
            </a:r>
          </a:p>
          <a:p>
            <a:pPr eaLnBrk="1" fontAlgn="auto" hangingPunct="1">
              <a:spcAft>
                <a:spcPts val="0"/>
              </a:spcAft>
              <a:buFont typeface="Arial" pitchFamily="34" charset="0"/>
              <a:buChar char="•"/>
              <a:defRPr/>
            </a:pPr>
            <a:r>
              <a:rPr lang="en-US" dirty="0" smtClean="0">
                <a:latin typeface="Comic Sans MS" pitchFamily="66" charset="0"/>
              </a:rPr>
              <a:t>It is our conscience (what we think the difference is between right and wrong)</a:t>
            </a:r>
          </a:p>
          <a:p>
            <a:pPr eaLnBrk="1" fontAlgn="auto" hangingPunct="1">
              <a:spcAft>
                <a:spcPts val="0"/>
              </a:spcAft>
              <a:buFont typeface="Arial" pitchFamily="34" charset="0"/>
              <a:buChar char="•"/>
              <a:defRPr/>
            </a:pPr>
            <a:r>
              <a:rPr lang="en-US" dirty="0" smtClean="0">
                <a:latin typeface="Comic Sans MS" pitchFamily="66" charset="0"/>
              </a:rPr>
              <a:t>The </a:t>
            </a:r>
            <a:r>
              <a:rPr lang="en-US" b="1" dirty="0" smtClean="0">
                <a:latin typeface="Comic Sans MS" pitchFamily="66" charset="0"/>
              </a:rPr>
              <a:t>Ego</a:t>
            </a:r>
            <a:r>
              <a:rPr lang="en-US" dirty="0" smtClean="0">
                <a:latin typeface="Comic Sans MS" pitchFamily="66" charset="0"/>
              </a:rPr>
              <a:t> often mediates between the </a:t>
            </a:r>
            <a:r>
              <a:rPr lang="en-US" b="1" dirty="0" smtClean="0">
                <a:latin typeface="Comic Sans MS" pitchFamily="66" charset="0"/>
              </a:rPr>
              <a:t>superego</a:t>
            </a:r>
            <a:r>
              <a:rPr lang="en-US" dirty="0" smtClean="0">
                <a:latin typeface="Comic Sans MS" pitchFamily="66" charset="0"/>
              </a:rPr>
              <a:t> and </a:t>
            </a:r>
            <a:r>
              <a:rPr lang="en-US" b="1" dirty="0" smtClean="0">
                <a:latin typeface="Comic Sans MS" pitchFamily="66" charset="0"/>
              </a:rPr>
              <a:t>id</a:t>
            </a:r>
            <a:r>
              <a:rPr lang="en-US" dirty="0" smtClean="0">
                <a:latin typeface="Comic Sans MS" pitchFamily="66" charset="0"/>
              </a:rPr>
              <a:t>.</a:t>
            </a:r>
          </a:p>
        </p:txBody>
      </p:sp>
      <p:pic>
        <p:nvPicPr>
          <p:cNvPr id="5" name="Content Placeholder 4" descr="man_debating_conscience_hg_clr.gif"/>
          <p:cNvPicPr>
            <a:picLocks noGrp="1" noChangeAspect="1"/>
          </p:cNvPicPr>
          <p:nvPr>
            <p:ph sz="half" idx="2"/>
          </p:nvPr>
        </p:nvPicPr>
        <p:blipFill>
          <a:blip r:embed="rId2" cstate="print"/>
          <a:srcRect/>
          <a:stretch>
            <a:fillRect/>
          </a:stretch>
        </p:blipFill>
        <p:spPr>
          <a:xfrm>
            <a:off x="5105400" y="3657600"/>
            <a:ext cx="3333750" cy="3000375"/>
          </a:xfrm>
        </p:spPr>
      </p:pic>
      <p:pic>
        <p:nvPicPr>
          <p:cNvPr id="6" name="Picture 5" descr="fallen_angel_hurting_hg_clr.gif"/>
          <p:cNvPicPr>
            <a:picLocks noChangeAspect="1"/>
          </p:cNvPicPr>
          <p:nvPr/>
        </p:nvPicPr>
        <p:blipFill>
          <a:blip r:embed="rId3" cstate="print"/>
          <a:srcRect/>
          <a:stretch>
            <a:fillRect/>
          </a:stretch>
        </p:blipFill>
        <p:spPr bwMode="auto">
          <a:xfrm>
            <a:off x="5638800" y="914400"/>
            <a:ext cx="3362325" cy="2914650"/>
          </a:xfrm>
          <a:prstGeom prst="rect">
            <a:avLst/>
          </a:prstGeom>
          <a:noFill/>
          <a:ln w="9525">
            <a:noFill/>
            <a:miter lim="800000"/>
            <a:headEnd/>
            <a:tailEnd/>
          </a:ln>
        </p:spPr>
      </p:pic>
      <p:pic>
        <p:nvPicPr>
          <p:cNvPr id="7" name="Picture 6" descr="angelica_girl_walking_hg_clr.gif"/>
          <p:cNvPicPr>
            <a:picLocks noChangeAspect="1"/>
          </p:cNvPicPr>
          <p:nvPr/>
        </p:nvPicPr>
        <p:blipFill>
          <a:blip r:embed="rId4" cstate="print"/>
          <a:srcRect/>
          <a:stretch>
            <a:fillRect/>
          </a:stretch>
        </p:blipFill>
        <p:spPr bwMode="auto">
          <a:xfrm>
            <a:off x="3352800" y="1371600"/>
            <a:ext cx="2111375" cy="2657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690</Words>
  <Application>Microsoft Office PowerPoint</Application>
  <PresentationFormat>On-screen Show (4:3)</PresentationFormat>
  <Paragraphs>93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Personality</vt:lpstr>
      <vt:lpstr>Types of Personalities</vt:lpstr>
      <vt:lpstr>Slide 3</vt:lpstr>
      <vt:lpstr>Our Personality</vt:lpstr>
      <vt:lpstr>Slide 5</vt:lpstr>
      <vt:lpstr>Freud’s Concept of Personality (Psyche)</vt:lpstr>
      <vt:lpstr>Id</vt:lpstr>
      <vt:lpstr>Ego</vt:lpstr>
      <vt:lpstr>Superego</vt:lpstr>
      <vt:lpstr>Slide 10</vt:lpstr>
      <vt:lpstr>Defense Mechanisms</vt:lpstr>
      <vt:lpstr>Scenario</vt:lpstr>
      <vt:lpstr>Repression</vt:lpstr>
      <vt:lpstr>Denial</vt:lpstr>
      <vt:lpstr>Displacement</vt:lpstr>
      <vt:lpstr>Projection</vt:lpstr>
      <vt:lpstr>Reaction Formation</vt:lpstr>
      <vt:lpstr>Regression</vt:lpstr>
      <vt:lpstr>Rationalization</vt:lpstr>
      <vt:lpstr>Intellectualization</vt:lpstr>
      <vt:lpstr>Sublimation</vt:lpstr>
      <vt:lpstr>Criticisms of Freud</vt:lpstr>
      <vt:lpstr>Neo-Freudians Psychodynamic Theories</vt:lpstr>
    </vt:vector>
  </TitlesOfParts>
  <Company>Peters Township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dc:title>
  <dc:creator>Windows User</dc:creator>
  <cp:lastModifiedBy>Windows User</cp:lastModifiedBy>
  <cp:revision>4</cp:revision>
  <dcterms:created xsi:type="dcterms:W3CDTF">2013-09-23T01:31:50Z</dcterms:created>
  <dcterms:modified xsi:type="dcterms:W3CDTF">2014-02-24T18:35:52Z</dcterms:modified>
</cp:coreProperties>
</file>