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79" r:id="rId3"/>
    <p:sldId id="286" r:id="rId4"/>
    <p:sldId id="281" r:id="rId5"/>
    <p:sldId id="282" r:id="rId6"/>
    <p:sldId id="257" r:id="rId7"/>
    <p:sldId id="285" r:id="rId8"/>
    <p:sldId id="258" r:id="rId9"/>
    <p:sldId id="283" r:id="rId10"/>
    <p:sldId id="276" r:id="rId11"/>
    <p:sldId id="284" r:id="rId12"/>
    <p:sldId id="275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F11BC6-7524-304B-8F64-703844D35216}" type="datetimeFigureOut">
              <a:rPr lang="en-US" smtClean="0"/>
              <a:pPr/>
              <a:t>1/2/2014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Psychological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Blackhurst</a:t>
            </a:r>
          </a:p>
          <a:p>
            <a:r>
              <a:rPr lang="en-US" dirty="0" smtClean="0"/>
              <a:t>“Abnormal Psychology”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P513_number_disorders"/>
          <p:cNvSpPr>
            <a:spLocks noGrp="1" noChangeAspect="1" noChangeArrowheads="1"/>
          </p:cNvSpPr>
          <p:nvPr isPhoto="1"/>
        </p:nvSpPr>
        <p:spPr bwMode="auto">
          <a:xfrm>
            <a:off x="1635265" y="667605"/>
            <a:ext cx="5803495" cy="6190395"/>
          </a:xfrm>
          <a:prstGeom prst="rect">
            <a:avLst/>
          </a:prstGeom>
          <a:blipFill dpi="0" rotWithShape="1">
            <a:blip r:embed="rId2"/>
            <a:srcRect/>
            <a:stretch>
              <a:fillRect r="-35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Two Major Classifications in the DSM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Neurotic Disorders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Distressing but one can still function in society and act rationally.</a:t>
            </a:r>
          </a:p>
          <a:p>
            <a:pPr eaLnBrk="1" hangingPunct="1"/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>
                <a:latin typeface="Comic Sans MS" pitchFamily="66" charset="0"/>
              </a:rPr>
              <a:t>Psychotic Disorders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Person loses contact with reality, experiences distorted perceptions.</a:t>
            </a:r>
          </a:p>
          <a:p>
            <a:pPr eaLnBrk="1" hangingPunct="1"/>
            <a:endParaRPr lang="en-US" smtClean="0"/>
          </a:p>
        </p:txBody>
      </p:sp>
      <p:pic>
        <p:nvPicPr>
          <p:cNvPr id="10" name="Picture 9" descr="11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33210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91200" y="6324600"/>
            <a:ext cx="2092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John Wayne Gacy</a:t>
            </a:r>
          </a:p>
        </p:txBody>
      </p:sp>
      <p:pic>
        <p:nvPicPr>
          <p:cNvPr id="12" name="Picture 11" descr="jim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81400"/>
            <a:ext cx="24384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29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DSM-IV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Axis I</a:t>
            </a:r>
          </a:p>
          <a:p>
            <a:pPr lvl="1"/>
            <a:r>
              <a:rPr lang="en-US" sz="2000" dirty="0" smtClean="0"/>
              <a:t>clinical disorders and developmental and learning disorders.</a:t>
            </a:r>
          </a:p>
          <a:p>
            <a:r>
              <a:rPr lang="en-US" sz="2400" dirty="0" smtClean="0"/>
              <a:t>Axis 2</a:t>
            </a:r>
          </a:p>
          <a:p>
            <a:pPr lvl="1"/>
            <a:r>
              <a:rPr lang="en-US" sz="2000" dirty="0" smtClean="0"/>
              <a:t>personality disorders or mental retardation, includes autism</a:t>
            </a:r>
          </a:p>
          <a:p>
            <a:r>
              <a:rPr lang="en-US" sz="2400" dirty="0" smtClean="0"/>
              <a:t>Axis 3</a:t>
            </a:r>
          </a:p>
          <a:p>
            <a:pPr lvl="1"/>
            <a:r>
              <a:rPr lang="en-US" sz="2000" dirty="0" smtClean="0"/>
              <a:t>medical and/or physical conditions or disorders</a:t>
            </a:r>
          </a:p>
          <a:p>
            <a:r>
              <a:rPr lang="en-US" sz="2400" dirty="0" smtClean="0"/>
              <a:t>Axis 4</a:t>
            </a:r>
          </a:p>
          <a:p>
            <a:pPr lvl="1"/>
            <a:r>
              <a:rPr lang="en-US" sz="2000" dirty="0" smtClean="0"/>
              <a:t>Psychosocial &amp; Environmental Problems</a:t>
            </a:r>
          </a:p>
          <a:p>
            <a:r>
              <a:rPr lang="en-US" dirty="0" smtClean="0"/>
              <a:t>Axis 5</a:t>
            </a:r>
          </a:p>
          <a:p>
            <a:pPr lvl="1"/>
            <a:r>
              <a:rPr lang="en-US" sz="2000" dirty="0" smtClean="0"/>
              <a:t>Overall psychological, social, and occupational functioning (scale from 1 – 100)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70099"/>
          </a:xfrm>
        </p:spPr>
        <p:txBody>
          <a:bodyPr/>
          <a:lstStyle/>
          <a:p>
            <a:pPr algn="ctr"/>
            <a:r>
              <a:rPr lang="en-US" dirty="0" smtClean="0"/>
              <a:t>Insanity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187"/>
            <a:ext cx="8229600" cy="4389120"/>
          </a:xfrm>
        </p:spPr>
        <p:txBody>
          <a:bodyPr/>
          <a:lstStyle/>
          <a:p>
            <a:r>
              <a:rPr lang="en-US" dirty="0" smtClean="0"/>
              <a:t>Legal term</a:t>
            </a:r>
          </a:p>
          <a:p>
            <a:r>
              <a:rPr lang="en-US" dirty="0" smtClean="0"/>
              <a:t>Many people with Psych disorders are SANE</a:t>
            </a:r>
          </a:p>
          <a:p>
            <a:r>
              <a:rPr lang="en-US" dirty="0" smtClean="0"/>
              <a:t>Unaware of actions at the time of the crime</a:t>
            </a:r>
          </a:p>
          <a:p>
            <a:r>
              <a:rPr lang="en-US" dirty="0" smtClean="0"/>
              <a:t>“Not guilty by reason of insanity” – studies show, held as long in mental institution as if found guilty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665" y="4085219"/>
            <a:ext cx="4163335" cy="277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058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Major Disorders – Axis I – DSM-IV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DSM-IV classifies symptoms into categories</a:t>
            </a:r>
          </a:p>
          <a:p>
            <a:pPr lvl="1"/>
            <a:r>
              <a:rPr lang="en-US" sz="2800" dirty="0" smtClean="0"/>
              <a:t>Schizophrenia</a:t>
            </a:r>
          </a:p>
          <a:p>
            <a:pPr lvl="1"/>
            <a:r>
              <a:rPr lang="en-US" sz="2800" dirty="0" smtClean="0"/>
              <a:t>Mood Disorders</a:t>
            </a:r>
          </a:p>
          <a:p>
            <a:pPr lvl="1"/>
            <a:r>
              <a:rPr lang="en-US" sz="2800" dirty="0" smtClean="0"/>
              <a:t>Anxiety Disorders</a:t>
            </a:r>
          </a:p>
          <a:p>
            <a:pPr lvl="1"/>
            <a:r>
              <a:rPr lang="en-US" sz="2800" dirty="0" smtClean="0"/>
              <a:t>Somatoform Disorders</a:t>
            </a:r>
          </a:p>
          <a:p>
            <a:pPr lvl="1"/>
            <a:r>
              <a:rPr lang="en-US" sz="2800" dirty="0" smtClean="0"/>
              <a:t>Dissociative Disorders</a:t>
            </a:r>
          </a:p>
          <a:p>
            <a:pPr lvl="1"/>
            <a:r>
              <a:rPr lang="en-US" sz="2800" dirty="0" smtClean="0"/>
              <a:t>Eating Disorders</a:t>
            </a:r>
          </a:p>
          <a:p>
            <a:pPr lvl="1"/>
            <a:r>
              <a:rPr lang="en-US" sz="2800" dirty="0" smtClean="0"/>
              <a:t>Sleep Disorders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ootlight MT Light" pitchFamily="18" charset="0"/>
              </a:rPr>
              <a:t>Disclaimer: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791200" cy="43891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Don’t, in the course of this chapter, contract “Medical Student’s Disease.”</a:t>
            </a:r>
          </a:p>
          <a:p>
            <a:pPr lvl="1"/>
            <a:r>
              <a:rPr lang="en-US" dirty="0" smtClean="0"/>
              <a:t>The belief that, as you study each component of abnormal psychology, that you or someone you know may have the disease.</a:t>
            </a:r>
          </a:p>
          <a:p>
            <a:pPr lvl="1"/>
            <a:r>
              <a:rPr lang="en-US" dirty="0" smtClean="0"/>
              <a:t>It may be true… most of the time, it isn’t.</a:t>
            </a:r>
            <a:endParaRPr lang="en-US" dirty="0"/>
          </a:p>
        </p:txBody>
      </p:sp>
      <p:pic>
        <p:nvPicPr>
          <p:cNvPr id="4" name="Picture 2" descr="http://2.bp.blogspot.com/-rbFwUFLtOxI/TdAdWN0DF8I/AAAAAAAAAD4/umzAbvYU-Ms/s1600/psychoogical-disorders-poo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609851" cy="41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6945" y="330506"/>
            <a:ext cx="7772400" cy="1470025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A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b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n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o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r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m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a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l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P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s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y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c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h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o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l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o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g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  <a:t>y</a:t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Jokerman" pitchFamily="82" charset="0"/>
                <a:ea typeface="+mj-ea"/>
                <a:cs typeface="+mj-cs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A.K.A. Psychological Disorders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105025"/>
            <a:ext cx="19288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4800" y="4671152"/>
            <a:ext cx="8610600" cy="150104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 “harmful dysfunction” in which behavior is judged to be atypical, disturbing, maladaptive and unjustifiable.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627960" y="152400"/>
            <a:ext cx="7296839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Early Theories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7912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Abnormal behavior was evil spirits trying to get out.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Trephining was often used.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  <a:p>
            <a:pPr eaLnBrk="1" hangingPunct="1"/>
            <a:endParaRPr lang="en-US" smtClean="0"/>
          </a:p>
        </p:txBody>
      </p:sp>
      <p:pic>
        <p:nvPicPr>
          <p:cNvPr id="7" name="Content Placeholder 6" descr="spook_reaching_out_hg_clr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381000"/>
            <a:ext cx="3333750" cy="2886075"/>
          </a:xfrm>
        </p:spPr>
      </p:pic>
      <p:pic>
        <p:nvPicPr>
          <p:cNvPr id="8" name="Picture 7" descr="psychologydisor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429000"/>
            <a:ext cx="1905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64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124200"/>
            <a:ext cx="3886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eter_treveris_-_engraving_of_trepanation_for_handywarke_of_surgeri_152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657600"/>
            <a:ext cx="1714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Perspectives and Disorders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763000" cy="464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4367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Psychological 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School/Perspective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Cause of the Disorder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367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Psychoanalytic/Psychodynamic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Internal, unconscious drives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768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Humanistic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Failure to strive to one’s potential or being out of touch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with one’s feelings.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Behavioral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Reinforcement history, the environment.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Cognitive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Irrational, dysfunctional thoughts or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ways of thinking.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3670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omic Sans MS" pitchFamily="66" charset="0"/>
                        </a:rPr>
                        <a:t>Sociocultural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Dysfunctional Society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5376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Biomedical/Neuroscience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itchFamily="66" charset="0"/>
                        </a:rPr>
                        <a:t>Organic problems, biochemical imbalances, genetic predispositions.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87988"/>
          </a:xfrm>
        </p:spPr>
        <p:txBody>
          <a:bodyPr/>
          <a:lstStyle/>
          <a:p>
            <a:pPr algn="ctr"/>
            <a:r>
              <a:rPr lang="en-US" b="1" dirty="0" smtClean="0"/>
              <a:t>Normal </a:t>
            </a:r>
            <a:r>
              <a:rPr lang="en-US" b="1" dirty="0" err="1" smtClean="0"/>
              <a:t>v</a:t>
            </a:r>
            <a:r>
              <a:rPr lang="en-US" b="1" dirty="0" smtClean="0"/>
              <a:t>. Abnormal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Criteria</a:t>
            </a:r>
          </a:p>
          <a:p>
            <a:pPr lvl="1"/>
            <a:r>
              <a:rPr lang="en-US" sz="2800" dirty="0" smtClean="0"/>
              <a:t>Deviation from normality (what most people do)</a:t>
            </a:r>
          </a:p>
          <a:p>
            <a:pPr lvl="1"/>
            <a:r>
              <a:rPr lang="en-US" sz="2800" dirty="0" smtClean="0"/>
              <a:t>Adjustment – Do not adjust physically, emotionally, or socially as others do</a:t>
            </a:r>
          </a:p>
          <a:p>
            <a:pPr lvl="1"/>
            <a:r>
              <a:rPr lang="en-US" sz="2800" dirty="0" smtClean="0"/>
              <a:t>Psychological health</a:t>
            </a:r>
          </a:p>
          <a:p>
            <a:r>
              <a:rPr lang="en-US" sz="2800" dirty="0" smtClean="0"/>
              <a:t>Facts</a:t>
            </a:r>
          </a:p>
          <a:p>
            <a:pPr lvl="1"/>
            <a:r>
              <a:rPr lang="en-US" sz="2800" dirty="0" smtClean="0"/>
              <a:t>Hard to define</a:t>
            </a:r>
          </a:p>
          <a:p>
            <a:pPr lvl="1"/>
            <a:r>
              <a:rPr lang="en-US" sz="2800" dirty="0" smtClean="0"/>
              <a:t>No clear standard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v. Abnormal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03920" cy="4922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Context of Behavior:</a:t>
            </a:r>
          </a:p>
          <a:p>
            <a:pPr lvl="1"/>
            <a:r>
              <a:rPr lang="en-US" dirty="0" smtClean="0"/>
              <a:t>Some behaviors are clearly bizarre in a given situation</a:t>
            </a:r>
          </a:p>
          <a:p>
            <a:pPr lvl="1"/>
            <a:r>
              <a:rPr lang="en-US" dirty="0" smtClean="0"/>
              <a:t>Watering your lawn in a rainstorm</a:t>
            </a:r>
          </a:p>
          <a:p>
            <a:r>
              <a:rPr lang="en-US" dirty="0" smtClean="0"/>
              <a:t>Persistence of Behavior:</a:t>
            </a:r>
          </a:p>
          <a:p>
            <a:pPr lvl="1"/>
            <a:r>
              <a:rPr lang="en-US" dirty="0" smtClean="0"/>
              <a:t>We all have crazy moments.</a:t>
            </a:r>
          </a:p>
          <a:p>
            <a:pPr lvl="1"/>
            <a:r>
              <a:rPr lang="en-US" dirty="0" smtClean="0"/>
              <a:t>Dancing all the time for no reason at all.</a:t>
            </a:r>
          </a:p>
          <a:p>
            <a:r>
              <a:rPr lang="en-US" dirty="0" smtClean="0"/>
              <a:t>Social Deviance:</a:t>
            </a:r>
          </a:p>
          <a:p>
            <a:pPr lvl="1"/>
            <a:r>
              <a:rPr lang="en-US" dirty="0" smtClean="0"/>
              <a:t>Radically violating norms daily – visuals hallucinations</a:t>
            </a:r>
          </a:p>
          <a:p>
            <a:r>
              <a:rPr lang="en-US" dirty="0" smtClean="0"/>
              <a:t>Subjective Distress:</a:t>
            </a:r>
          </a:p>
          <a:p>
            <a:pPr lvl="1"/>
            <a:r>
              <a:rPr lang="en-US" dirty="0" smtClean="0"/>
              <a:t>Suffering causes daily activities to be a problem</a:t>
            </a:r>
          </a:p>
          <a:p>
            <a:pPr lvl="1"/>
            <a:r>
              <a:rPr lang="en-US" dirty="0" smtClean="0"/>
              <a:t>Ex: not riding on an elevator or taking the stairs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Classifying Mental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DSM-IV</a:t>
            </a:r>
          </a:p>
          <a:p>
            <a:pPr lvl="1"/>
            <a:r>
              <a:rPr lang="en-US" sz="2800" dirty="0" smtClean="0"/>
              <a:t>Diagnostic and Statistical Manual of Mental Disorders</a:t>
            </a:r>
          </a:p>
          <a:p>
            <a:pPr lvl="1"/>
            <a:r>
              <a:rPr lang="en-US" sz="2800" dirty="0" smtClean="0"/>
              <a:t>Sets forth specific diagnostic criteria for disorders and helps differentiate between disorders</a:t>
            </a:r>
          </a:p>
          <a:p>
            <a:pPr lvl="1"/>
            <a:r>
              <a:rPr lang="en-US" sz="2800" dirty="0" smtClean="0"/>
              <a:t>Labels a person – can have negative influence on person’s future</a:t>
            </a:r>
          </a:p>
          <a:p>
            <a:pPr lvl="2"/>
            <a:r>
              <a:rPr lang="en-US" sz="2400" dirty="0" smtClean="0"/>
              <a:t>Impacts how others regard/view person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DSM IV</a:t>
            </a:r>
          </a:p>
        </p:txBody>
      </p:sp>
      <p:pic>
        <p:nvPicPr>
          <p:cNvPr id="5" name="Content Placeholder 4" descr="dsm-stack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81200"/>
            <a:ext cx="4495800" cy="35258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910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Comic Sans MS" pitchFamily="66" charset="0"/>
              </a:rPr>
              <a:t>Diagnostic Statistical Manual of Mental Disorders</a:t>
            </a:r>
            <a:r>
              <a:rPr lang="en-US" dirty="0" smtClean="0">
                <a:latin typeface="Comic Sans MS" pitchFamily="66" charset="0"/>
              </a:rPr>
              <a:t>: the big book of disorders.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DSM will classify disorders and describe the symptoms.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DSM will NOT explain the causes or possible cures.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717</TotalTime>
  <Words>501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Psychological Disorders</vt:lpstr>
      <vt:lpstr>Disclaimer:</vt:lpstr>
      <vt:lpstr>Slide 3</vt:lpstr>
      <vt:lpstr>Early Theories</vt:lpstr>
      <vt:lpstr>Perspectives and Disorders</vt:lpstr>
      <vt:lpstr>Normal v. Abnormal</vt:lpstr>
      <vt:lpstr>Normal v. Abnormal</vt:lpstr>
      <vt:lpstr>Classifying Mental Illness</vt:lpstr>
      <vt:lpstr>DSM IV</vt:lpstr>
      <vt:lpstr>Slide 10</vt:lpstr>
      <vt:lpstr>Two Major Classifications in the DSM</vt:lpstr>
      <vt:lpstr>DSM-IV Axis</vt:lpstr>
      <vt:lpstr>Insanity</vt:lpstr>
      <vt:lpstr>Major Disorders – Axis I – DSM-IV</vt:lpstr>
    </vt:vector>
  </TitlesOfParts>
  <Company>Northampton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 Teacher</dc:creator>
  <cp:lastModifiedBy>Windows User</cp:lastModifiedBy>
  <cp:revision>61</cp:revision>
  <dcterms:created xsi:type="dcterms:W3CDTF">2011-12-13T11:58:59Z</dcterms:created>
  <dcterms:modified xsi:type="dcterms:W3CDTF">2014-01-02T12:51:10Z</dcterms:modified>
</cp:coreProperties>
</file>