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D7C3-BB75-4B99-AA03-D734EF0E8D11}" type="datetimeFigureOut">
              <a:rPr lang="en-US" smtClean="0"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508B9-ACA1-4CA1-9615-AD031013A0C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Research Methods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It is actually way more exciting than it sounds!!!!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052" name="Picture 3" descr="alien_four_arms_studying_caveman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33375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Independent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Whatever is being manipulated in the experiment.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Hopefully the independent variable brings about change.</a:t>
            </a:r>
          </a:p>
          <a:p>
            <a:pPr eaLnBrk="1" hangingPunct="1"/>
            <a:endParaRPr lang="en-US" smtClean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4191000"/>
            <a:ext cx="4038600" cy="2667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latin typeface="Comic Sans MS" pitchFamily="66" charset="0"/>
              </a:rPr>
              <a:t>If there is a drug in an experiment, the drug is almost always the independent variable.</a:t>
            </a:r>
          </a:p>
        </p:txBody>
      </p:sp>
      <p:pic>
        <p:nvPicPr>
          <p:cNvPr id="5" name="Picture 4" descr="pill_waving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143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Dependent Variable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4800600"/>
            <a:ext cx="4038600" cy="16002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The dependent variable would be the effect of the drug.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Whatever is being measured in the experiment.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It is dependent on the independent variable.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Picture 4" descr="girl_sleeping_in_chair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itchFamily="66" charset="0"/>
              </a:rPr>
              <a:t>Why do we have to learn this stuff?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Psychology is first and foremost a science.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latin typeface="Comic Sans MS" pitchFamily="66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latin typeface="Comic Sans MS" pitchFamily="66" charset="0"/>
              </a:rPr>
              <a:t>Thus it is based in research.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graduation_girl_pedestal_psychology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133600"/>
            <a:ext cx="20383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600200" y="60198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Before we delve into how to do research, you should be aware of three hurdles that tend to skew our logic.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Hindsight Bias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The tendency to believe, after learning the outcome, that you knew it all along.</a:t>
            </a:r>
          </a:p>
          <a:p>
            <a:pPr eaLnBrk="1" hangingPunct="1"/>
            <a:endParaRPr lang="en-US" smtClean="0"/>
          </a:p>
        </p:txBody>
      </p:sp>
      <p:pic>
        <p:nvPicPr>
          <p:cNvPr id="5" name="Content Placeholder 4" descr="football_fan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609600"/>
            <a:ext cx="2190750" cy="3333750"/>
          </a:xfrm>
        </p:spPr>
      </p:pic>
      <p:pic>
        <p:nvPicPr>
          <p:cNvPr id="6" name="Picture 5" descr="cr-blo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505200"/>
            <a:ext cx="2066925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19600" y="16764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Monday Morning Quarterbacking!!!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648200"/>
            <a:ext cx="373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After the Chris Brown/Rihanna incident… many people said she knew Chris Brown was a violent kid!!!  Did she really?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Overconfidence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5257800" cy="47545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dirty="0" smtClean="0">
                <a:latin typeface="Comic Sans MS" pitchFamily="66" charset="0"/>
              </a:rPr>
              <a:t>We tend to think we know more than we do</a:t>
            </a:r>
            <a:r>
              <a:rPr lang="en-US" sz="3500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82% of U.S. drivers consider themselves to be in the top 30% of their group in terms of safety.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81% of new business owners felt they had an excellent chance of their businesses succeeding. When asked about the success of their peers, the answer was only 39%. (Now that's overconfidence!!!)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5" name="Picture 4" descr="dino_trish_car_ride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762000"/>
            <a:ext cx="34671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wightandand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05200"/>
            <a:ext cx="2057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Let’s check your horoscopes for today…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I’ll pass out your horoscope for today.</a:t>
            </a:r>
          </a:p>
          <a:p>
            <a:endParaRPr lang="en-US" smtClean="0"/>
          </a:p>
          <a:p>
            <a:r>
              <a:rPr lang="en-US" smtClean="0"/>
              <a:t>You read through it and tell me how true you think it is.</a:t>
            </a:r>
          </a:p>
          <a:p>
            <a:endParaRPr lang="en-US" smtClean="0"/>
          </a:p>
          <a:p>
            <a:r>
              <a:rPr lang="en-US" smtClean="0"/>
              <a:t>Let’s discuss!</a:t>
            </a:r>
          </a:p>
        </p:txBody>
      </p:sp>
      <p:pic>
        <p:nvPicPr>
          <p:cNvPr id="6148" name="Picture 3" descr="C:\Users\blackhurstc.PTSD\AppData\Local\Microsoft\Windows\Temporary Internet Files\Content.IE5\S5YB3IVP\MC90044057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789113"/>
            <a:ext cx="1192213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Users\blackhurstc.PTSD\AppData\Local\Microsoft\Windows\Temporary Internet Files\Content.IE5\OTKGB3OJ\MC90044068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505200"/>
            <a:ext cx="18256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:\Users\blackhurstc.PTSD\AppData\Local\Microsoft\Windows\Temporary Internet Files\Content.IE5\92UJOW1V\MC900440582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953000"/>
            <a:ext cx="17907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C:\Users\blackhurstc.PTSD\AppData\Local\Microsoft\Windows\Temporary Internet Files\Content.IE5\R2VAQV49\MC900440675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15240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 descr="C:\Users\blackhurstc.PTSD\AppData\Local\Microsoft\Windows\Temporary Internet Files\Content.IE5\92UJOW1V\MC90039102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971800"/>
            <a:ext cx="1301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The Barnum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It is the tendency for people to accept very general or vague characterizations of themselves and take them to be accurate.</a:t>
            </a:r>
          </a:p>
        </p:txBody>
      </p:sp>
      <p:pic>
        <p:nvPicPr>
          <p:cNvPr id="5" name="Content Placeholder 4" descr="gypsy_woman_reading_palm_hg_clr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86388" y="2195513"/>
            <a:ext cx="2562225" cy="3333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Applied V. Basic Research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525963"/>
          </a:xfrm>
        </p:spPr>
        <p:txBody>
          <a:bodyPr/>
          <a:lstStyle/>
          <a:p>
            <a:pPr eaLnBrk="1" hangingPunct="1"/>
            <a:r>
              <a:rPr lang="en-US" u="sng" smtClean="0">
                <a:latin typeface="Comic Sans MS" pitchFamily="66" charset="0"/>
              </a:rPr>
              <a:t>Applied Research </a:t>
            </a:r>
            <a:r>
              <a:rPr lang="en-US" smtClean="0">
                <a:latin typeface="Comic Sans MS" pitchFamily="66" charset="0"/>
              </a:rPr>
              <a:t>has clear, practical applications.</a:t>
            </a:r>
          </a:p>
          <a:p>
            <a:pPr eaLnBrk="1" hangingPunct="1"/>
            <a:r>
              <a:rPr lang="en-US" smtClean="0">
                <a:latin typeface="Comic Sans MS" pitchFamily="66" charset="0"/>
              </a:rPr>
              <a:t>YOU CAN USE IT!!!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2819400"/>
          </a:xfrm>
        </p:spPr>
        <p:txBody>
          <a:bodyPr/>
          <a:lstStyle/>
          <a:p>
            <a:pPr eaLnBrk="1" hangingPunct="1"/>
            <a:r>
              <a:rPr lang="en-US" u="sng" smtClean="0">
                <a:latin typeface="Comic Sans MS" pitchFamily="66" charset="0"/>
              </a:rPr>
              <a:t>Basic Research </a:t>
            </a:r>
            <a:r>
              <a:rPr lang="en-US" smtClean="0">
                <a:latin typeface="Comic Sans MS" pitchFamily="66" charset="0"/>
              </a:rPr>
              <a:t>explores questions that you may be curious about, but not intended to be immediately used.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pic>
        <p:nvPicPr>
          <p:cNvPr id="8" name="Picture 7" descr="drug_addiction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4320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10000" y="6096000"/>
            <a:ext cx="495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Research on therapies for drug addicts has a clear purpose. </a:t>
            </a:r>
          </a:p>
        </p:txBody>
      </p:sp>
      <p:pic>
        <p:nvPicPr>
          <p:cNvPr id="10" name="Picture 9" descr="elderly_couple_kissing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7338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010400" y="3962400"/>
            <a:ext cx="2133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mic Sans MS" pitchFamily="66" charset="0"/>
              </a:rPr>
              <a:t>Studying how kissing changes when you get older is interesting…but that’s about 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Terminology</a:t>
            </a:r>
          </a:p>
        </p:txBody>
      </p:sp>
      <p:pic>
        <p:nvPicPr>
          <p:cNvPr id="9219" name="Picture 4" descr="student_boy_sitting_on_school_books_hg_cl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1762125"/>
            <a:ext cx="29146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Hypothesis</a:t>
            </a:r>
          </a:p>
        </p:txBody>
      </p:sp>
      <p:pic>
        <p:nvPicPr>
          <p:cNvPr id="5" name="Content Placeholder 4" descr="girl_raising_hand_in_class_hg_cl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09600"/>
            <a:ext cx="2924175" cy="333375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91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Expresses a relationship between two variables.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A variable is anything that can vary among participants in a study.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Comic Sans MS" pitchFamily="66" charset="0"/>
              </a:rPr>
              <a:t>Participating in class leads to better grades than not participating.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6" name="Picture 5" descr="grade_circled_a_plus_hg_cl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62400"/>
            <a:ext cx="33337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Research Methods</vt:lpstr>
      <vt:lpstr>Why do we have to learn this stuff?</vt:lpstr>
      <vt:lpstr>Hindsight Bias</vt:lpstr>
      <vt:lpstr>Overconfidence</vt:lpstr>
      <vt:lpstr>Let’s check your horoscopes for today…</vt:lpstr>
      <vt:lpstr>The Barnum Effect</vt:lpstr>
      <vt:lpstr>Applied V. Basic Research</vt:lpstr>
      <vt:lpstr>Terminology</vt:lpstr>
      <vt:lpstr>Hypothesis</vt:lpstr>
      <vt:lpstr>Independent Variable</vt:lpstr>
      <vt:lpstr>Dependent Variable</vt:lpstr>
    </vt:vector>
  </TitlesOfParts>
  <Company>Peters Township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</dc:title>
  <dc:creator>Windows User</dc:creator>
  <cp:lastModifiedBy>Windows User</cp:lastModifiedBy>
  <cp:revision>1</cp:revision>
  <dcterms:created xsi:type="dcterms:W3CDTF">2013-09-13T00:44:53Z</dcterms:created>
  <dcterms:modified xsi:type="dcterms:W3CDTF">2013-09-13T00:45:31Z</dcterms:modified>
</cp:coreProperties>
</file>