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D9596A-6701-4F08-A048-FEB544DD8189}" type="datetimeFigureOut">
              <a:rPr lang="en-US" smtClean="0"/>
              <a:t>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B94402-EE92-4FE4-BBEB-62387E1C1CA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Sensation &amp; Perception</a:t>
            </a:r>
          </a:p>
        </p:txBody>
      </p:sp>
      <p:sp>
        <p:nvSpPr>
          <p:cNvPr id="8294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9BD387E8-2B27-499C-911B-6253C99A06A0}" type="datetime1">
              <a:rPr lang="en-US" smtClean="0"/>
              <a:pPr/>
              <a:t>10/7/2013</a:t>
            </a:fld>
            <a:endParaRPr lang="en-US" smtClean="0"/>
          </a:p>
        </p:txBody>
      </p:sp>
      <p:sp>
        <p:nvSpPr>
          <p:cNvPr id="8294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©1999 Prentice Hall </a:t>
            </a:r>
          </a:p>
        </p:txBody>
      </p:sp>
      <p:sp>
        <p:nvSpPr>
          <p:cNvPr id="829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30D53C5-F394-40D2-8EC7-311D68486AAF}" type="slidenum">
              <a:rPr lang="en-US" smtClean="0"/>
              <a:pPr/>
              <a:t>1</a:t>
            </a:fld>
            <a:endParaRPr lang="en-US" smtClean="0"/>
          </a:p>
        </p:txBody>
      </p:sp>
      <p:sp>
        <p:nvSpPr>
          <p:cNvPr id="829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Sensation &amp; Perception</a:t>
            </a:r>
          </a:p>
        </p:txBody>
      </p:sp>
      <p:sp>
        <p:nvSpPr>
          <p:cNvPr id="8601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E33E6334-01C1-4145-9C78-7323D7F8EB52}" type="datetime1">
              <a:rPr lang="en-US" smtClean="0"/>
              <a:pPr/>
              <a:t>10/7/2013</a:t>
            </a:fld>
            <a:endParaRPr lang="en-US" smtClean="0"/>
          </a:p>
        </p:txBody>
      </p:sp>
      <p:sp>
        <p:nvSpPr>
          <p:cNvPr id="8602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©1999 Prentice Hall </a:t>
            </a:r>
          </a:p>
        </p:txBody>
      </p:sp>
      <p:sp>
        <p:nvSpPr>
          <p:cNvPr id="860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B995833-CA9F-49A3-BEC3-A868ABB20D97}" type="slidenum">
              <a:rPr lang="en-US" smtClean="0"/>
              <a:pPr/>
              <a:t>6</a:t>
            </a:fld>
            <a:endParaRPr lang="en-US" smtClean="0"/>
          </a:p>
        </p:txBody>
      </p:sp>
      <p:sp>
        <p:nvSpPr>
          <p:cNvPr id="860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Sensation &amp; Perception</a:t>
            </a:r>
          </a:p>
        </p:txBody>
      </p:sp>
      <p:sp>
        <p:nvSpPr>
          <p:cNvPr id="8704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4FE7CAAF-4EBE-43E4-8E89-94C818951CB5}" type="datetime1">
              <a:rPr lang="en-US" smtClean="0"/>
              <a:pPr/>
              <a:t>10/7/2013</a:t>
            </a:fld>
            <a:endParaRPr lang="en-US" smtClean="0"/>
          </a:p>
        </p:txBody>
      </p:sp>
      <p:sp>
        <p:nvSpPr>
          <p:cNvPr id="8704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©1999 Prentice Hall </a:t>
            </a:r>
          </a:p>
        </p:txBody>
      </p:sp>
      <p:sp>
        <p:nvSpPr>
          <p:cNvPr id="870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AACFEFD-41BA-4C33-A150-4268544A936F}" type="slidenum">
              <a:rPr lang="en-US" smtClean="0"/>
              <a:pPr/>
              <a:t>7</a:t>
            </a:fld>
            <a:endParaRPr lang="en-US" smtClean="0"/>
          </a:p>
        </p:txBody>
      </p:sp>
      <p:sp>
        <p:nvSpPr>
          <p:cNvPr id="870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70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Sensation &amp; Perception</a:t>
            </a:r>
          </a:p>
        </p:txBody>
      </p:sp>
      <p:sp>
        <p:nvSpPr>
          <p:cNvPr id="8806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FA5085E8-E760-4B69-9563-E31B204E0C6D}" type="datetime1">
              <a:rPr lang="en-US" smtClean="0"/>
              <a:pPr/>
              <a:t>10/7/2013</a:t>
            </a:fld>
            <a:endParaRPr lang="en-US" smtClean="0"/>
          </a:p>
        </p:txBody>
      </p:sp>
      <p:sp>
        <p:nvSpPr>
          <p:cNvPr id="8806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©1999 Prentice Hall </a:t>
            </a:r>
          </a:p>
        </p:txBody>
      </p:sp>
      <p:sp>
        <p:nvSpPr>
          <p:cNvPr id="880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4066D2A-1374-4415-A2DA-6F43B673ED4C}" type="slidenum">
              <a:rPr lang="en-US" smtClean="0"/>
              <a:pPr/>
              <a:t>8</a:t>
            </a:fld>
            <a:endParaRPr lang="en-US" smtClean="0"/>
          </a:p>
        </p:txBody>
      </p:sp>
      <p:sp>
        <p:nvSpPr>
          <p:cNvPr id="880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80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Sensation &amp; Perception</a:t>
            </a:r>
          </a:p>
        </p:txBody>
      </p:sp>
      <p:sp>
        <p:nvSpPr>
          <p:cNvPr id="8909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9E7CE5E6-210A-42F6-A934-756A244A4C09}" type="datetime1">
              <a:rPr lang="en-US" smtClean="0"/>
              <a:pPr/>
              <a:t>10/7/2013</a:t>
            </a:fld>
            <a:endParaRPr lang="en-US" smtClean="0"/>
          </a:p>
        </p:txBody>
      </p:sp>
      <p:sp>
        <p:nvSpPr>
          <p:cNvPr id="8909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©1999 Prentice Hall </a:t>
            </a:r>
          </a:p>
        </p:txBody>
      </p:sp>
      <p:sp>
        <p:nvSpPr>
          <p:cNvPr id="890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13E4D9D-FAFB-4F7C-823A-CA59A02E3276}" type="slidenum">
              <a:rPr lang="en-US" smtClean="0"/>
              <a:pPr/>
              <a:t>11</a:t>
            </a:fld>
            <a:endParaRPr lang="en-US" smtClean="0"/>
          </a:p>
        </p:txBody>
      </p:sp>
      <p:sp>
        <p:nvSpPr>
          <p:cNvPr id="890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909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Sensation &amp; Perception</a:t>
            </a:r>
          </a:p>
        </p:txBody>
      </p:sp>
      <p:sp>
        <p:nvSpPr>
          <p:cNvPr id="9011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60F47973-F1F4-4E68-B0E1-A0822482D638}" type="datetime1">
              <a:rPr lang="en-US" smtClean="0"/>
              <a:pPr/>
              <a:t>10/7/2013</a:t>
            </a:fld>
            <a:endParaRPr lang="en-US" smtClean="0"/>
          </a:p>
        </p:txBody>
      </p:sp>
      <p:sp>
        <p:nvSpPr>
          <p:cNvPr id="9011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©1999 Prentice Hall </a:t>
            </a:r>
          </a:p>
        </p:txBody>
      </p:sp>
      <p:sp>
        <p:nvSpPr>
          <p:cNvPr id="901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83EEF80-4E3F-4F1D-8CFC-D7CB039D8578}" type="slidenum">
              <a:rPr lang="en-US" smtClean="0"/>
              <a:pPr/>
              <a:t>12</a:t>
            </a:fld>
            <a:endParaRPr lang="en-US" smtClean="0"/>
          </a:p>
        </p:txBody>
      </p:sp>
      <p:sp>
        <p:nvSpPr>
          <p:cNvPr id="901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01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Sensation &amp; Perception</a:t>
            </a:r>
          </a:p>
        </p:txBody>
      </p:sp>
      <p:sp>
        <p:nvSpPr>
          <p:cNvPr id="9113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8BC1E7F6-B4F5-42A0-A372-E5EAA4825B43}" type="datetime1">
              <a:rPr lang="en-US" smtClean="0"/>
              <a:pPr/>
              <a:t>10/7/2013</a:t>
            </a:fld>
            <a:endParaRPr lang="en-US" smtClean="0"/>
          </a:p>
        </p:txBody>
      </p:sp>
      <p:sp>
        <p:nvSpPr>
          <p:cNvPr id="9114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©1999 Prentice Hall </a:t>
            </a:r>
          </a:p>
        </p:txBody>
      </p:sp>
      <p:sp>
        <p:nvSpPr>
          <p:cNvPr id="911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86C63A-BE84-4A3F-A640-559BB6B2612B}" type="slidenum">
              <a:rPr lang="en-US" smtClean="0"/>
              <a:pPr/>
              <a:t>13</a:t>
            </a:fld>
            <a:endParaRPr lang="en-US" smtClean="0"/>
          </a:p>
        </p:txBody>
      </p:sp>
      <p:sp>
        <p:nvSpPr>
          <p:cNvPr id="911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6767647-D45E-48CB-BE3A-43CA28AFF7E0}" type="datetimeFigureOut">
              <a:rPr lang="en-US" smtClean="0"/>
              <a:t>10/7/2013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E154DC-F106-41FF-B648-BCC6FB97C89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767647-D45E-48CB-BE3A-43CA28AFF7E0}"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54DC-F106-41FF-B648-BCC6FB97C8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6767647-D45E-48CB-BE3A-43CA28AFF7E0}" type="datetimeFigureOut">
              <a:rPr lang="en-US" smtClean="0"/>
              <a:t>10/7/2013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BE154DC-F106-41FF-B648-BCC6FB97C89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6767647-D45E-48CB-BE3A-43CA28AFF7E0}"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E154DC-F106-41FF-B648-BCC6FB97C890}"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6767647-D45E-48CB-BE3A-43CA28AFF7E0}" type="datetimeFigureOut">
              <a:rPr lang="en-US" smtClean="0"/>
              <a:t>10/7/2013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BE154DC-F106-41FF-B648-BCC6FB97C89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6767647-D45E-48CB-BE3A-43CA28AFF7E0}" type="datetimeFigureOut">
              <a:rPr lang="en-US" smtClean="0"/>
              <a:t>10/7/2013</a:t>
            </a:fld>
            <a:endParaRPr lang="en-US"/>
          </a:p>
        </p:txBody>
      </p:sp>
      <p:sp>
        <p:nvSpPr>
          <p:cNvPr id="10" name="Slide Number Placeholder 9"/>
          <p:cNvSpPr>
            <a:spLocks noGrp="1"/>
          </p:cNvSpPr>
          <p:nvPr>
            <p:ph type="sldNum" sz="quarter" idx="16"/>
          </p:nvPr>
        </p:nvSpPr>
        <p:spPr/>
        <p:txBody>
          <a:bodyPr rtlCol="0"/>
          <a:lstStyle/>
          <a:p>
            <a:fld id="{CBE154DC-F106-41FF-B648-BCC6FB97C890}"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6767647-D45E-48CB-BE3A-43CA28AFF7E0}" type="datetimeFigureOut">
              <a:rPr lang="en-US" smtClean="0"/>
              <a:t>10/7/2013</a:t>
            </a:fld>
            <a:endParaRPr lang="en-US"/>
          </a:p>
        </p:txBody>
      </p:sp>
      <p:sp>
        <p:nvSpPr>
          <p:cNvPr id="12" name="Slide Number Placeholder 11"/>
          <p:cNvSpPr>
            <a:spLocks noGrp="1"/>
          </p:cNvSpPr>
          <p:nvPr>
            <p:ph type="sldNum" sz="quarter" idx="16"/>
          </p:nvPr>
        </p:nvSpPr>
        <p:spPr/>
        <p:txBody>
          <a:bodyPr rtlCol="0"/>
          <a:lstStyle/>
          <a:p>
            <a:fld id="{CBE154DC-F106-41FF-B648-BCC6FB97C890}"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767647-D45E-48CB-BE3A-43CA28AFF7E0}" type="datetimeFigureOut">
              <a:rPr lang="en-US" smtClean="0"/>
              <a:t>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BE154DC-F106-41FF-B648-BCC6FB97C8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67647-D45E-48CB-BE3A-43CA28AFF7E0}" type="datetimeFigureOut">
              <a:rPr lang="en-US" smtClean="0"/>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BE154DC-F106-41FF-B648-BCC6FB97C8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767647-D45E-48CB-BE3A-43CA28AFF7E0}"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BE154DC-F106-41FF-B648-BCC6FB97C890}"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6767647-D45E-48CB-BE3A-43CA28AFF7E0}" type="datetimeFigureOut">
              <a:rPr lang="en-US" smtClean="0"/>
              <a:t>10/7/2013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BE154DC-F106-41FF-B648-BCC6FB97C890}"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6767647-D45E-48CB-BE3A-43CA28AFF7E0}" type="datetimeFigureOut">
              <a:rPr lang="en-US" smtClean="0"/>
              <a:t>10/7/2013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BE154DC-F106-41FF-B648-BCC6FB97C89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youtube.com/watch?v=el0BSM0WRlU"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5.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304800"/>
            <a:ext cx="8382000" cy="1143000"/>
          </a:xfrm>
        </p:spPr>
        <p:txBody>
          <a:bodyPr/>
          <a:lstStyle/>
          <a:p>
            <a:pPr eaLnBrk="1" hangingPunct="1"/>
            <a:r>
              <a:rPr lang="en-US" smtClean="0"/>
              <a:t>Defining Sensation and Perception</a:t>
            </a:r>
          </a:p>
        </p:txBody>
      </p:sp>
      <p:sp>
        <p:nvSpPr>
          <p:cNvPr id="28675"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©1999 Prentice Hall </a:t>
            </a:r>
          </a:p>
        </p:txBody>
      </p:sp>
      <p:sp>
        <p:nvSpPr>
          <p:cNvPr id="28676" name="Rectangle 3"/>
          <p:cNvSpPr>
            <a:spLocks noGrp="1" noChangeArrowheads="1"/>
          </p:cNvSpPr>
          <p:nvPr>
            <p:ph sz="quarter" idx="1"/>
          </p:nvPr>
        </p:nvSpPr>
        <p:spPr>
          <a:xfrm>
            <a:off x="914400" y="1905000"/>
            <a:ext cx="7772400" cy="4953000"/>
          </a:xfrm>
        </p:spPr>
        <p:txBody>
          <a:bodyPr/>
          <a:lstStyle/>
          <a:p>
            <a:pPr eaLnBrk="1" hangingPunct="1">
              <a:lnSpc>
                <a:spcPct val="90000"/>
              </a:lnSpc>
            </a:pPr>
            <a:r>
              <a:rPr lang="en-US" smtClean="0"/>
              <a:t>Sensation</a:t>
            </a:r>
          </a:p>
          <a:p>
            <a:pPr lvl="1" eaLnBrk="1" hangingPunct="1">
              <a:lnSpc>
                <a:spcPct val="90000"/>
              </a:lnSpc>
            </a:pPr>
            <a:r>
              <a:rPr lang="en-US" smtClean="0"/>
              <a:t>The detection of physical energy emitted or reflected by physical objects.</a:t>
            </a:r>
          </a:p>
          <a:p>
            <a:pPr lvl="1" eaLnBrk="1" hangingPunct="1">
              <a:lnSpc>
                <a:spcPct val="90000"/>
              </a:lnSpc>
            </a:pPr>
            <a:r>
              <a:rPr lang="en-US" smtClean="0"/>
              <a:t>It occurs when energy in the external environment or the body stimulates receptors in the sense organs.</a:t>
            </a:r>
          </a:p>
          <a:p>
            <a:pPr eaLnBrk="1" hangingPunct="1">
              <a:lnSpc>
                <a:spcPct val="90000"/>
              </a:lnSpc>
            </a:pPr>
            <a:r>
              <a:rPr lang="en-US" smtClean="0"/>
              <a:t>Perception</a:t>
            </a:r>
          </a:p>
          <a:p>
            <a:pPr lvl="1" eaLnBrk="1" hangingPunct="1">
              <a:lnSpc>
                <a:spcPct val="90000"/>
              </a:lnSpc>
            </a:pPr>
            <a:r>
              <a:rPr lang="en-US" smtClean="0"/>
              <a:t>The process by which the brain organizes and interprets sensory information.</a:t>
            </a:r>
          </a:p>
          <a:p>
            <a:pPr lvl="1" eaLnBrk="1" hangingPunct="1">
              <a:lnSpc>
                <a:spcPct val="90000"/>
              </a:lnSpc>
            </a:pPr>
            <a:endParaRPr lang="en-US" smtClean="0"/>
          </a:p>
          <a:p>
            <a:pPr lvl="1"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Comic Sans MS" pitchFamily="66" charset="0"/>
              </a:rPr>
              <a:t>Phase Two: Getting the light in the eye</a:t>
            </a:r>
            <a:endParaRPr lang="en-US" dirty="0">
              <a:latin typeface="Comic Sans MS" pitchFamily="66" charset="0"/>
            </a:endParaRPr>
          </a:p>
        </p:txBody>
      </p:sp>
      <p:pic>
        <p:nvPicPr>
          <p:cNvPr id="5" name="Picture 5" descr="11267"/>
          <p:cNvPicPr>
            <a:picLocks noChangeAspect="1" noChangeArrowheads="1"/>
          </p:cNvPicPr>
          <p:nvPr/>
        </p:nvPicPr>
        <p:blipFill>
          <a:blip r:embed="rId2" cstate="print"/>
          <a:srcRect/>
          <a:stretch>
            <a:fillRect/>
          </a:stretch>
        </p:blipFill>
        <p:spPr bwMode="auto">
          <a:xfrm>
            <a:off x="0" y="1447800"/>
            <a:ext cx="899160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71600" y="304800"/>
            <a:ext cx="7772400" cy="762000"/>
          </a:xfrm>
        </p:spPr>
        <p:txBody>
          <a:bodyPr/>
          <a:lstStyle/>
          <a:p>
            <a:pPr algn="r" eaLnBrk="1" hangingPunct="1"/>
            <a:r>
              <a:rPr lang="en-US" smtClean="0"/>
              <a:t>An Eye on the World</a:t>
            </a:r>
          </a:p>
        </p:txBody>
      </p:sp>
      <p:sp>
        <p:nvSpPr>
          <p:cNvPr id="40963"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©1999 Prentice Hall </a:t>
            </a:r>
          </a:p>
        </p:txBody>
      </p:sp>
      <p:sp>
        <p:nvSpPr>
          <p:cNvPr id="40964" name="Rectangle 3"/>
          <p:cNvSpPr>
            <a:spLocks noGrp="1" noChangeArrowheads="1"/>
          </p:cNvSpPr>
          <p:nvPr>
            <p:ph sz="quarter" idx="1"/>
          </p:nvPr>
        </p:nvSpPr>
        <p:spPr>
          <a:xfrm>
            <a:off x="381000" y="1371600"/>
            <a:ext cx="3962400" cy="5105400"/>
          </a:xfrm>
        </p:spPr>
        <p:txBody>
          <a:bodyPr/>
          <a:lstStyle/>
          <a:p>
            <a:pPr eaLnBrk="1" hangingPunct="1">
              <a:lnSpc>
                <a:spcPct val="90000"/>
              </a:lnSpc>
            </a:pPr>
            <a:r>
              <a:rPr lang="en-US" smtClean="0"/>
              <a:t>Cornea</a:t>
            </a:r>
          </a:p>
          <a:p>
            <a:pPr lvl="1" eaLnBrk="1" hangingPunct="1">
              <a:lnSpc>
                <a:spcPct val="90000"/>
              </a:lnSpc>
            </a:pPr>
            <a:r>
              <a:rPr lang="en-US" sz="2400" smtClean="0"/>
              <a:t>Protects eye and bends light toward lens.</a:t>
            </a:r>
            <a:endParaRPr lang="en-US" smtClean="0"/>
          </a:p>
          <a:p>
            <a:pPr eaLnBrk="1" hangingPunct="1">
              <a:lnSpc>
                <a:spcPct val="90000"/>
              </a:lnSpc>
            </a:pPr>
            <a:r>
              <a:rPr lang="en-US" sz="2800" smtClean="0"/>
              <a:t>Lens</a:t>
            </a:r>
            <a:endParaRPr lang="en-US" sz="3000" smtClean="0"/>
          </a:p>
          <a:p>
            <a:pPr lvl="1" eaLnBrk="1" hangingPunct="1">
              <a:lnSpc>
                <a:spcPct val="90000"/>
              </a:lnSpc>
            </a:pPr>
            <a:r>
              <a:rPr lang="en-US" sz="2400" smtClean="0"/>
              <a:t>Focuses on objects by changing shape.</a:t>
            </a:r>
            <a:endParaRPr lang="en-US" smtClean="0"/>
          </a:p>
          <a:p>
            <a:pPr eaLnBrk="1" hangingPunct="1">
              <a:lnSpc>
                <a:spcPct val="90000"/>
              </a:lnSpc>
            </a:pPr>
            <a:r>
              <a:rPr lang="en-US" sz="2800" smtClean="0"/>
              <a:t>Iris</a:t>
            </a:r>
            <a:endParaRPr lang="en-US" sz="3000" smtClean="0"/>
          </a:p>
          <a:p>
            <a:pPr lvl="1" eaLnBrk="1" hangingPunct="1">
              <a:lnSpc>
                <a:spcPct val="90000"/>
              </a:lnSpc>
            </a:pPr>
            <a:r>
              <a:rPr lang="en-US" sz="2400" smtClean="0"/>
              <a:t>Controls amount of light that gets into eye.</a:t>
            </a:r>
          </a:p>
          <a:p>
            <a:pPr eaLnBrk="1" hangingPunct="1">
              <a:lnSpc>
                <a:spcPct val="90000"/>
              </a:lnSpc>
            </a:pPr>
            <a:r>
              <a:rPr lang="en-US" sz="2800" smtClean="0"/>
              <a:t>Pupil</a:t>
            </a:r>
            <a:endParaRPr lang="en-US" smtClean="0"/>
          </a:p>
          <a:p>
            <a:pPr lvl="1" eaLnBrk="1" hangingPunct="1">
              <a:lnSpc>
                <a:spcPct val="90000"/>
              </a:lnSpc>
            </a:pPr>
            <a:r>
              <a:rPr lang="en-US" sz="2400" smtClean="0"/>
              <a:t>Widens or dilates to let in more light.</a:t>
            </a:r>
            <a:endParaRPr lang="en-US" smtClean="0"/>
          </a:p>
        </p:txBody>
      </p:sp>
      <p:pic>
        <p:nvPicPr>
          <p:cNvPr id="40965" name="Picture 4"/>
          <p:cNvPicPr>
            <a:picLocks noChangeAspect="1" noChangeArrowheads="1"/>
          </p:cNvPicPr>
          <p:nvPr/>
        </p:nvPicPr>
        <p:blipFill>
          <a:blip r:embed="rId3" cstate="print"/>
          <a:srcRect/>
          <a:stretch>
            <a:fillRect/>
          </a:stretch>
        </p:blipFill>
        <p:spPr bwMode="auto">
          <a:xfrm>
            <a:off x="4267200" y="1752600"/>
            <a:ext cx="4876800" cy="37496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228600"/>
            <a:ext cx="7772400" cy="914400"/>
          </a:xfrm>
        </p:spPr>
        <p:txBody>
          <a:bodyPr/>
          <a:lstStyle/>
          <a:p>
            <a:pPr eaLnBrk="1" hangingPunct="1"/>
            <a:r>
              <a:rPr lang="en-US" smtClean="0"/>
              <a:t>An Eye on the World</a:t>
            </a:r>
          </a:p>
        </p:txBody>
      </p:sp>
      <p:sp>
        <p:nvSpPr>
          <p:cNvPr id="41987"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©1999 Prentice Hall </a:t>
            </a:r>
          </a:p>
        </p:txBody>
      </p:sp>
      <p:sp>
        <p:nvSpPr>
          <p:cNvPr id="41988" name="Rectangle 3"/>
          <p:cNvSpPr>
            <a:spLocks noGrp="1" noChangeArrowheads="1"/>
          </p:cNvSpPr>
          <p:nvPr>
            <p:ph sz="quarter" idx="1"/>
          </p:nvPr>
        </p:nvSpPr>
        <p:spPr>
          <a:xfrm>
            <a:off x="685800" y="1828800"/>
            <a:ext cx="7848600" cy="4343400"/>
          </a:xfrm>
        </p:spPr>
        <p:txBody>
          <a:bodyPr/>
          <a:lstStyle/>
          <a:p>
            <a:pPr eaLnBrk="1" hangingPunct="1"/>
            <a:r>
              <a:rPr lang="en-US" smtClean="0"/>
              <a:t>Retina</a:t>
            </a:r>
            <a:endParaRPr lang="en-US" sz="3000" smtClean="0"/>
          </a:p>
          <a:p>
            <a:pPr lvl="1" eaLnBrk="1" hangingPunct="1"/>
            <a:r>
              <a:rPr lang="en-US" smtClean="0"/>
              <a:t>Neural tissue lining the back of the eyeball’s interior, which contains the receptors for vision.</a:t>
            </a:r>
            <a:endParaRPr lang="en-US" sz="2500" smtClean="0"/>
          </a:p>
          <a:p>
            <a:pPr eaLnBrk="1" hangingPunct="1"/>
            <a:r>
              <a:rPr lang="en-US" smtClean="0"/>
              <a:t>Rods</a:t>
            </a:r>
            <a:endParaRPr lang="en-US" sz="3000" smtClean="0"/>
          </a:p>
          <a:p>
            <a:pPr lvl="1" eaLnBrk="1" hangingPunct="1"/>
            <a:r>
              <a:rPr lang="en-US" smtClean="0"/>
              <a:t>Visual receptors that respond to dim light.</a:t>
            </a:r>
          </a:p>
          <a:p>
            <a:pPr eaLnBrk="1" hangingPunct="1"/>
            <a:r>
              <a:rPr lang="en-US" smtClean="0"/>
              <a:t>Cones</a:t>
            </a:r>
            <a:endParaRPr lang="en-US" sz="3000" b="1" smtClean="0"/>
          </a:p>
          <a:p>
            <a:pPr lvl="1" eaLnBrk="1" hangingPunct="1"/>
            <a:r>
              <a:rPr lang="en-US" smtClean="0"/>
              <a:t>Visual receptors involved in color vision. Most humans have 3 types of cones.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28600"/>
            <a:ext cx="7772400" cy="762000"/>
          </a:xfrm>
        </p:spPr>
        <p:txBody>
          <a:bodyPr/>
          <a:lstStyle/>
          <a:p>
            <a:pPr eaLnBrk="1" hangingPunct="1"/>
            <a:r>
              <a:rPr lang="en-US" smtClean="0"/>
              <a:t>The Structures of the Retina</a:t>
            </a:r>
          </a:p>
        </p:txBody>
      </p:sp>
      <p:sp>
        <p:nvSpPr>
          <p:cNvPr id="43011"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©1999 Prentice Hall </a:t>
            </a:r>
          </a:p>
        </p:txBody>
      </p:sp>
      <p:pic>
        <p:nvPicPr>
          <p:cNvPr id="43012" name="Picture 4" descr="f05_04"/>
          <p:cNvPicPr>
            <a:picLocks noChangeAspect="1" noChangeArrowheads="1"/>
          </p:cNvPicPr>
          <p:nvPr/>
        </p:nvPicPr>
        <p:blipFill>
          <a:blip r:embed="rId3" cstate="print"/>
          <a:srcRect/>
          <a:stretch>
            <a:fillRect/>
          </a:stretch>
        </p:blipFill>
        <p:spPr bwMode="auto">
          <a:xfrm>
            <a:off x="863600" y="1674813"/>
            <a:ext cx="7442200" cy="47085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457200" y="274638"/>
            <a:ext cx="8229600" cy="715962"/>
          </a:xfrm>
        </p:spPr>
        <p:txBody>
          <a:bodyPr/>
          <a:lstStyle/>
          <a:p>
            <a:pPr eaLnBrk="1" hangingPunct="1"/>
            <a:r>
              <a:rPr lang="en-US" sz="4000" smtClean="0"/>
              <a:t>Match the following</a:t>
            </a:r>
          </a:p>
        </p:txBody>
      </p:sp>
      <p:sp>
        <p:nvSpPr>
          <p:cNvPr id="209925" name="Rectangle 5"/>
          <p:cNvSpPr>
            <a:spLocks noGrp="1" noChangeArrowheads="1"/>
          </p:cNvSpPr>
          <p:nvPr>
            <p:ph sz="quarter" idx="1"/>
          </p:nvPr>
        </p:nvSpPr>
        <p:spPr>
          <a:xfrm>
            <a:off x="457200" y="1600200"/>
            <a:ext cx="4038600" cy="5029200"/>
          </a:xfrm>
        </p:spPr>
        <p:txBody>
          <a:bodyPr/>
          <a:lstStyle/>
          <a:p>
            <a:pPr marL="533400" indent="-533400" eaLnBrk="1" hangingPunct="1">
              <a:lnSpc>
                <a:spcPct val="90000"/>
              </a:lnSpc>
              <a:buFont typeface="Wingdings" pitchFamily="2" charset="2"/>
              <a:buAutoNum type="arabicPeriod"/>
            </a:pPr>
            <a:r>
              <a:rPr lang="en-US" smtClean="0"/>
              <a:t>Cornea</a:t>
            </a:r>
          </a:p>
          <a:p>
            <a:pPr marL="533400" indent="-533400" eaLnBrk="1" hangingPunct="1">
              <a:lnSpc>
                <a:spcPct val="90000"/>
              </a:lnSpc>
              <a:buFont typeface="Wingdings" pitchFamily="2" charset="2"/>
              <a:buNone/>
            </a:pPr>
            <a:r>
              <a:rPr lang="en-US" smtClean="0"/>
              <a:t>	D</a:t>
            </a:r>
          </a:p>
          <a:p>
            <a:pPr marL="533400" indent="-533400" eaLnBrk="1" hangingPunct="1">
              <a:lnSpc>
                <a:spcPct val="90000"/>
              </a:lnSpc>
              <a:buFont typeface="Wingdings" pitchFamily="2" charset="2"/>
              <a:buAutoNum type="arabicPeriod" startAt="2"/>
            </a:pPr>
            <a:r>
              <a:rPr lang="en-US" smtClean="0"/>
              <a:t>Pupil </a:t>
            </a:r>
          </a:p>
          <a:p>
            <a:pPr marL="533400" indent="-533400" eaLnBrk="1" hangingPunct="1">
              <a:lnSpc>
                <a:spcPct val="90000"/>
              </a:lnSpc>
              <a:buFont typeface="Wingdings" pitchFamily="2" charset="2"/>
              <a:buNone/>
            </a:pPr>
            <a:r>
              <a:rPr lang="en-US" smtClean="0"/>
              <a:t>	A</a:t>
            </a:r>
          </a:p>
          <a:p>
            <a:pPr marL="533400" indent="-533400" eaLnBrk="1" hangingPunct="1">
              <a:lnSpc>
                <a:spcPct val="90000"/>
              </a:lnSpc>
              <a:buFont typeface="Wingdings" pitchFamily="2" charset="2"/>
              <a:buAutoNum type="arabicPeriod" startAt="3"/>
            </a:pPr>
            <a:r>
              <a:rPr lang="en-US" smtClean="0"/>
              <a:t>Iris </a:t>
            </a:r>
          </a:p>
          <a:p>
            <a:pPr marL="533400" indent="-533400" eaLnBrk="1" hangingPunct="1">
              <a:lnSpc>
                <a:spcPct val="90000"/>
              </a:lnSpc>
              <a:buFont typeface="Wingdings" pitchFamily="2" charset="2"/>
              <a:buNone/>
            </a:pPr>
            <a:r>
              <a:rPr lang="en-US" smtClean="0"/>
              <a:t>	B</a:t>
            </a:r>
          </a:p>
          <a:p>
            <a:pPr marL="533400" indent="-533400" eaLnBrk="1" hangingPunct="1">
              <a:lnSpc>
                <a:spcPct val="90000"/>
              </a:lnSpc>
              <a:buFont typeface="Wingdings" pitchFamily="2" charset="2"/>
              <a:buAutoNum type="arabicPeriod" startAt="4"/>
            </a:pPr>
            <a:r>
              <a:rPr lang="en-US" smtClean="0"/>
              <a:t>Lens</a:t>
            </a:r>
          </a:p>
          <a:p>
            <a:pPr marL="533400" indent="-533400" eaLnBrk="1" hangingPunct="1">
              <a:lnSpc>
                <a:spcPct val="90000"/>
              </a:lnSpc>
              <a:buFont typeface="Wingdings" pitchFamily="2" charset="2"/>
              <a:buNone/>
            </a:pPr>
            <a:r>
              <a:rPr lang="en-US" smtClean="0"/>
              <a:t>	C</a:t>
            </a:r>
          </a:p>
          <a:p>
            <a:pPr marL="533400" indent="-533400" eaLnBrk="1" hangingPunct="1">
              <a:lnSpc>
                <a:spcPct val="90000"/>
              </a:lnSpc>
              <a:buFont typeface="Wingdings" pitchFamily="2" charset="2"/>
              <a:buAutoNum type="arabicPeriod" startAt="5"/>
            </a:pPr>
            <a:r>
              <a:rPr lang="en-US" smtClean="0"/>
              <a:t>Retina</a:t>
            </a:r>
          </a:p>
          <a:p>
            <a:pPr marL="533400" indent="-533400" eaLnBrk="1" hangingPunct="1">
              <a:lnSpc>
                <a:spcPct val="90000"/>
              </a:lnSpc>
              <a:buFont typeface="Wingdings" pitchFamily="2" charset="2"/>
              <a:buNone/>
            </a:pPr>
            <a:r>
              <a:rPr lang="en-US" smtClean="0"/>
              <a:t>	E</a:t>
            </a:r>
          </a:p>
        </p:txBody>
      </p:sp>
      <p:sp>
        <p:nvSpPr>
          <p:cNvPr id="44036" name="Rectangle 6"/>
          <p:cNvSpPr>
            <a:spLocks noGrp="1" noChangeArrowheads="1"/>
          </p:cNvSpPr>
          <p:nvPr>
            <p:ph sz="quarter" idx="2"/>
          </p:nvPr>
        </p:nvSpPr>
        <p:spPr>
          <a:xfrm>
            <a:off x="3733800" y="1600200"/>
            <a:ext cx="4953000" cy="5257800"/>
          </a:xfrm>
        </p:spPr>
        <p:txBody>
          <a:bodyPr/>
          <a:lstStyle/>
          <a:p>
            <a:pPr marL="533400" indent="-533400" eaLnBrk="1" hangingPunct="1">
              <a:lnSpc>
                <a:spcPct val="90000"/>
              </a:lnSpc>
              <a:buFont typeface="Wingdings" pitchFamily="2" charset="2"/>
              <a:buAutoNum type="alphaLcPeriod"/>
            </a:pPr>
            <a:r>
              <a:rPr lang="en-US" sz="2400" b="1" smtClean="0"/>
              <a:t>Adjustable opening in the center of the eye</a:t>
            </a:r>
          </a:p>
          <a:p>
            <a:pPr marL="533400" indent="-533400" eaLnBrk="1" hangingPunct="1">
              <a:lnSpc>
                <a:spcPct val="90000"/>
              </a:lnSpc>
              <a:buFont typeface="Wingdings" pitchFamily="2" charset="2"/>
              <a:buAutoNum type="alphaLcPeriod"/>
            </a:pPr>
            <a:r>
              <a:rPr lang="en-US" sz="2400" b="1" smtClean="0"/>
              <a:t>Ring of muscle, color portion of the eye around pupil- controls size of pupil opening</a:t>
            </a:r>
          </a:p>
          <a:p>
            <a:pPr marL="533400" indent="-533400" eaLnBrk="1" hangingPunct="1">
              <a:lnSpc>
                <a:spcPct val="90000"/>
              </a:lnSpc>
              <a:buFont typeface="Wingdings" pitchFamily="2" charset="2"/>
              <a:buAutoNum type="alphaLcPeriod"/>
            </a:pPr>
            <a:r>
              <a:rPr lang="en-US" sz="2400" b="1" smtClean="0"/>
              <a:t>Transparent- behind pupil, changes shape to focus images on retina</a:t>
            </a:r>
          </a:p>
          <a:p>
            <a:pPr marL="533400" indent="-533400" eaLnBrk="1" hangingPunct="1">
              <a:lnSpc>
                <a:spcPct val="90000"/>
              </a:lnSpc>
              <a:buFont typeface="Wingdings" pitchFamily="2" charset="2"/>
              <a:buAutoNum type="alphaLcPeriod"/>
            </a:pPr>
            <a:r>
              <a:rPr lang="en-US" sz="2400" b="1" smtClean="0"/>
              <a:t>Protects eye, bends light to provide focus</a:t>
            </a:r>
          </a:p>
          <a:p>
            <a:pPr marL="533400" indent="-533400" eaLnBrk="1" hangingPunct="1">
              <a:lnSpc>
                <a:spcPct val="90000"/>
              </a:lnSpc>
              <a:buFont typeface="Wingdings" pitchFamily="2" charset="2"/>
              <a:buAutoNum type="alphaLcPeriod"/>
            </a:pPr>
            <a:r>
              <a:rPr lang="en-US" sz="2400" b="1" smtClean="0"/>
              <a:t>Eyes light sensitive inner surface- rods, cones, neurons that process visual info.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925">
                                            <p:txEl>
                                              <p:pRg st="1" end="1"/>
                                            </p:txEl>
                                          </p:spTgt>
                                        </p:tgtEl>
                                        <p:attrNameLst>
                                          <p:attrName>style.visibility</p:attrName>
                                        </p:attrNameLst>
                                      </p:cBhvr>
                                      <p:to>
                                        <p:strVal val="visible"/>
                                      </p:to>
                                    </p:set>
                                    <p:animEffect transition="in" filter="fade">
                                      <p:cBhvr>
                                        <p:cTn id="7" dur="2000"/>
                                        <p:tgtEl>
                                          <p:spTgt spid="2099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925">
                                            <p:txEl>
                                              <p:pRg st="3" end="3"/>
                                            </p:txEl>
                                          </p:spTgt>
                                        </p:tgtEl>
                                        <p:attrNameLst>
                                          <p:attrName>style.visibility</p:attrName>
                                        </p:attrNameLst>
                                      </p:cBhvr>
                                      <p:to>
                                        <p:strVal val="visible"/>
                                      </p:to>
                                    </p:set>
                                    <p:animEffect transition="in" filter="fade">
                                      <p:cBhvr>
                                        <p:cTn id="12" dur="2000"/>
                                        <p:tgtEl>
                                          <p:spTgt spid="20992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9925">
                                            <p:txEl>
                                              <p:pRg st="5" end="5"/>
                                            </p:txEl>
                                          </p:spTgt>
                                        </p:tgtEl>
                                        <p:attrNameLst>
                                          <p:attrName>style.visibility</p:attrName>
                                        </p:attrNameLst>
                                      </p:cBhvr>
                                      <p:to>
                                        <p:strVal val="visible"/>
                                      </p:to>
                                    </p:set>
                                    <p:animEffect transition="in" filter="fade">
                                      <p:cBhvr>
                                        <p:cTn id="17" dur="2000"/>
                                        <p:tgtEl>
                                          <p:spTgt spid="20992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9925">
                                            <p:txEl>
                                              <p:pRg st="7" end="7"/>
                                            </p:txEl>
                                          </p:spTgt>
                                        </p:tgtEl>
                                        <p:attrNameLst>
                                          <p:attrName>style.visibility</p:attrName>
                                        </p:attrNameLst>
                                      </p:cBhvr>
                                      <p:to>
                                        <p:strVal val="visible"/>
                                      </p:to>
                                    </p:set>
                                    <p:animEffect transition="in" filter="fade">
                                      <p:cBhvr>
                                        <p:cTn id="22" dur="2000"/>
                                        <p:tgtEl>
                                          <p:spTgt spid="20992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9925">
                                            <p:txEl>
                                              <p:pRg st="9" end="9"/>
                                            </p:txEl>
                                          </p:spTgt>
                                        </p:tgtEl>
                                        <p:attrNameLst>
                                          <p:attrName>style.visibility</p:attrName>
                                        </p:attrNameLst>
                                      </p:cBhvr>
                                      <p:to>
                                        <p:strVal val="visible"/>
                                      </p:to>
                                    </p:set>
                                    <p:animEffect transition="in" filter="fade">
                                      <p:cBhvr>
                                        <p:cTn id="27" dur="2000"/>
                                        <p:tgtEl>
                                          <p:spTgt spid="2099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28600"/>
            <a:ext cx="8229600" cy="1143000"/>
          </a:xfrm>
        </p:spPr>
        <p:txBody>
          <a:bodyPr/>
          <a:lstStyle/>
          <a:p>
            <a:pPr eaLnBrk="1" hangingPunct="1"/>
            <a:r>
              <a:rPr lang="en-US" smtClean="0">
                <a:latin typeface="Comic Sans MS" pitchFamily="66" charset="0"/>
              </a:rPr>
              <a:t>Phase Three: Transduction</a:t>
            </a:r>
          </a:p>
        </p:txBody>
      </p:sp>
      <p:pic>
        <p:nvPicPr>
          <p:cNvPr id="3" name="Picture 4" descr="retina"/>
          <p:cNvPicPr>
            <a:picLocks noChangeAspect="1" noChangeArrowheads="1"/>
          </p:cNvPicPr>
          <p:nvPr/>
        </p:nvPicPr>
        <p:blipFill>
          <a:blip r:embed="rId2" cstate="print"/>
          <a:srcRect/>
          <a:stretch>
            <a:fillRect/>
          </a:stretch>
        </p:blipFill>
        <p:spPr bwMode="auto">
          <a:xfrm>
            <a:off x="685800" y="1219200"/>
            <a:ext cx="7772400" cy="5311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7"/>
          <p:cNvSpPr>
            <a:spLocks noGrp="1"/>
          </p:cNvSpPr>
          <p:nvPr>
            <p:ph type="title"/>
          </p:nvPr>
        </p:nvSpPr>
        <p:spPr/>
        <p:txBody>
          <a:bodyPr/>
          <a:lstStyle/>
          <a:p>
            <a:pPr eaLnBrk="1" hangingPunct="1"/>
            <a:r>
              <a:rPr lang="en-US" smtClean="0">
                <a:latin typeface="Comic Sans MS" pitchFamily="66" charset="0"/>
              </a:rPr>
              <a:t>Transduction Continued</a:t>
            </a:r>
          </a:p>
        </p:txBody>
      </p:sp>
      <p:sp>
        <p:nvSpPr>
          <p:cNvPr id="9" name="Content Placeholder 8"/>
          <p:cNvSpPr>
            <a:spLocks noGrp="1"/>
          </p:cNvSpPr>
          <p:nvPr>
            <p:ph sz="quarter" idx="1"/>
          </p:nvPr>
        </p:nvSpPr>
        <p:spPr>
          <a:xfrm>
            <a:off x="228600" y="1600200"/>
            <a:ext cx="4267200" cy="4525963"/>
          </a:xfrm>
        </p:spPr>
        <p:txBody>
          <a:bodyPr rtlCol="0">
            <a:normAutofit fontScale="92500" lnSpcReduction="20000"/>
          </a:bodyPr>
          <a:lstStyle/>
          <a:p>
            <a:pPr marL="320040" indent="-320040" eaLnBrk="1" fontAlgn="auto" hangingPunct="1">
              <a:spcAft>
                <a:spcPts val="0"/>
              </a:spcAft>
              <a:buFont typeface="Wingdings"/>
              <a:buChar char=""/>
              <a:defRPr/>
            </a:pPr>
            <a:r>
              <a:rPr lang="en-US" dirty="0" smtClean="0">
                <a:latin typeface="Comic Sans MS" pitchFamily="66" charset="0"/>
              </a:rPr>
              <a:t>Order is Rods/Cones to Bipolar to Ganglion to Optic Nerve.</a:t>
            </a:r>
          </a:p>
          <a:p>
            <a:pPr marL="320040" indent="-320040" eaLnBrk="1" fontAlgn="auto" hangingPunct="1">
              <a:spcAft>
                <a:spcPts val="0"/>
              </a:spcAft>
              <a:buFont typeface="Wingdings"/>
              <a:buChar char=""/>
              <a:defRPr/>
            </a:pPr>
            <a:r>
              <a:rPr lang="en-US" dirty="0" smtClean="0">
                <a:latin typeface="Comic Sans MS" pitchFamily="66" charset="0"/>
              </a:rPr>
              <a:t>Sends info to thalamus- area called </a:t>
            </a:r>
            <a:r>
              <a:rPr lang="en-US" b="1" dirty="0" smtClean="0">
                <a:latin typeface="Comic Sans MS" pitchFamily="66" charset="0"/>
              </a:rPr>
              <a:t>lateral geniculate nucleus (LGN</a:t>
            </a:r>
            <a:r>
              <a:rPr lang="en-US" dirty="0" smtClean="0">
                <a:latin typeface="Comic Sans MS" pitchFamily="66" charset="0"/>
              </a:rPr>
              <a:t>).</a:t>
            </a:r>
          </a:p>
          <a:p>
            <a:pPr marL="320040" indent="-320040" eaLnBrk="1" fontAlgn="auto" hangingPunct="1">
              <a:spcAft>
                <a:spcPts val="0"/>
              </a:spcAft>
              <a:buFont typeface="Wingdings"/>
              <a:buChar char=""/>
              <a:defRPr/>
            </a:pPr>
            <a:r>
              <a:rPr lang="en-US" dirty="0" smtClean="0">
                <a:latin typeface="Comic Sans MS" pitchFamily="66" charset="0"/>
              </a:rPr>
              <a:t>Then sent to cerebral cortexes.</a:t>
            </a:r>
          </a:p>
          <a:p>
            <a:pPr marL="320040" indent="-320040" eaLnBrk="1" fontAlgn="auto" hangingPunct="1">
              <a:spcAft>
                <a:spcPts val="0"/>
              </a:spcAft>
              <a:buFont typeface="Wingdings"/>
              <a:buChar char=""/>
              <a:defRPr/>
            </a:pPr>
            <a:r>
              <a:rPr lang="en-US" dirty="0" smtClean="0">
                <a:latin typeface="Comic Sans MS" pitchFamily="66" charset="0"/>
              </a:rPr>
              <a:t>Where the optic nerves cross is called the </a:t>
            </a:r>
            <a:r>
              <a:rPr lang="en-US" b="1" dirty="0" smtClean="0">
                <a:latin typeface="Comic Sans MS" pitchFamily="66" charset="0"/>
              </a:rPr>
              <a:t>optic chiasm</a:t>
            </a:r>
            <a:r>
              <a:rPr lang="en-US" dirty="0" smtClean="0">
                <a:latin typeface="Comic Sans MS" pitchFamily="66" charset="0"/>
              </a:rPr>
              <a:t>.</a:t>
            </a:r>
            <a:endParaRPr lang="en-US" dirty="0">
              <a:latin typeface="Comic Sans MS" pitchFamily="66" charset="0"/>
            </a:endParaRPr>
          </a:p>
        </p:txBody>
      </p:sp>
      <p:pic>
        <p:nvPicPr>
          <p:cNvPr id="11" name="Picture 4" descr="visualprocessing"/>
          <p:cNvPicPr>
            <a:picLocks noGrp="1" noChangeAspect="1" noChangeArrowheads="1"/>
          </p:cNvPicPr>
          <p:nvPr>
            <p:ph sz="quarter" idx="2"/>
          </p:nvPr>
        </p:nvPicPr>
        <p:blipFill>
          <a:blip r:embed="rId2" cstate="print"/>
          <a:srcRect/>
          <a:stretch>
            <a:fillRect/>
          </a:stretch>
        </p:blipFill>
        <p:spPr>
          <a:xfrm>
            <a:off x="4648200" y="1219200"/>
            <a:ext cx="3810000" cy="50466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latin typeface="Comic Sans MS" pitchFamily="66" charset="0"/>
              </a:rPr>
              <a:t>Transduction</a:t>
            </a:r>
          </a:p>
        </p:txBody>
      </p:sp>
      <p:sp>
        <p:nvSpPr>
          <p:cNvPr id="4" name="Content Placeholder 3"/>
          <p:cNvSpPr>
            <a:spLocks noGrp="1"/>
          </p:cNvSpPr>
          <p:nvPr>
            <p:ph sz="quarter" idx="1"/>
          </p:nvPr>
        </p:nvSpPr>
        <p:spPr>
          <a:xfrm>
            <a:off x="609600" y="1589088"/>
            <a:ext cx="3886200" cy="4572000"/>
          </a:xfrm>
        </p:spPr>
        <p:txBody>
          <a:bodyPr/>
          <a:lstStyle/>
          <a:p>
            <a:pPr eaLnBrk="1" hangingPunct="1"/>
            <a:r>
              <a:rPr lang="en-US" smtClean="0">
                <a:latin typeface="Comic Sans MS" pitchFamily="66" charset="0"/>
              </a:rPr>
              <a:t>Transforming signals into neural impulses.</a:t>
            </a:r>
          </a:p>
          <a:p>
            <a:pPr eaLnBrk="1" hangingPunct="1"/>
            <a:r>
              <a:rPr lang="en-US" smtClean="0">
                <a:latin typeface="Comic Sans MS" pitchFamily="66" charset="0"/>
              </a:rPr>
              <a:t>Information goes from the senses to the thalamus , then to the various areas in the brain.</a:t>
            </a:r>
          </a:p>
        </p:txBody>
      </p:sp>
      <p:pic>
        <p:nvPicPr>
          <p:cNvPr id="6" name="Content Placeholder 5" descr="2005_sky_high_011.jpg">
            <a:hlinkClick r:id="rId2"/>
          </p:cNvPr>
          <p:cNvPicPr>
            <a:picLocks noGrp="1" noChangeAspect="1"/>
          </p:cNvPicPr>
          <p:nvPr>
            <p:ph sz="quarter" idx="2"/>
          </p:nvPr>
        </p:nvPicPr>
        <p:blipFill>
          <a:blip r:embed="rId3" cstate="print"/>
          <a:srcRect/>
          <a:stretch>
            <a:fillRect/>
          </a:stretch>
        </p:blipFill>
        <p:spPr>
          <a:xfrm>
            <a:off x="4572000" y="1371600"/>
            <a:ext cx="4313238" cy="3084513"/>
          </a:xfrm>
        </p:spPr>
      </p:pic>
      <p:sp>
        <p:nvSpPr>
          <p:cNvPr id="7" name="TextBox 6"/>
          <p:cNvSpPr txBox="1">
            <a:spLocks noChangeArrowheads="1"/>
          </p:cNvSpPr>
          <p:nvPr/>
        </p:nvSpPr>
        <p:spPr bwMode="auto">
          <a:xfrm>
            <a:off x="4495800" y="4724400"/>
            <a:ext cx="4114800" cy="1754188"/>
          </a:xfrm>
          <a:prstGeom prst="rect">
            <a:avLst/>
          </a:prstGeom>
          <a:noFill/>
          <a:ln w="9525">
            <a:noFill/>
            <a:miter lim="800000"/>
            <a:headEnd/>
            <a:tailEnd/>
          </a:ln>
        </p:spPr>
        <p:txBody>
          <a:bodyPr>
            <a:spAutoFit/>
          </a:bodyPr>
          <a:lstStyle/>
          <a:p>
            <a:r>
              <a:rPr lang="en-US">
                <a:latin typeface="Comic Sans MS" pitchFamily="66" charset="0"/>
              </a:rPr>
              <a:t>Remember Ethan in Sky High.  He changes his body to slime.  Solid form to liquid form.   Change from one form of energy to another.  Click the picture to watch power placement.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latin typeface="Comic Sans MS" pitchFamily="66" charset="0"/>
              </a:rPr>
              <a:t>Sensory Adaptation</a:t>
            </a:r>
          </a:p>
        </p:txBody>
      </p:sp>
      <p:pic>
        <p:nvPicPr>
          <p:cNvPr id="5" name="Content Placeholder 4" descr="geek_pants_falling_down_hg_clr.gif"/>
          <p:cNvPicPr>
            <a:picLocks noGrp="1" noChangeAspect="1"/>
          </p:cNvPicPr>
          <p:nvPr>
            <p:ph sz="quarter" idx="1"/>
          </p:nvPr>
        </p:nvPicPr>
        <p:blipFill>
          <a:blip r:embed="rId2" cstate="print"/>
          <a:srcRect/>
          <a:stretch>
            <a:fillRect/>
          </a:stretch>
        </p:blipFill>
        <p:spPr>
          <a:xfrm>
            <a:off x="914400" y="1371600"/>
            <a:ext cx="2428875" cy="4697413"/>
          </a:xfrm>
        </p:spPr>
      </p:pic>
      <p:sp>
        <p:nvSpPr>
          <p:cNvPr id="4" name="Content Placeholder 3"/>
          <p:cNvSpPr>
            <a:spLocks noGrp="1"/>
          </p:cNvSpPr>
          <p:nvPr>
            <p:ph sz="quarter" idx="2"/>
          </p:nvPr>
        </p:nvSpPr>
        <p:spPr>
          <a:xfrm>
            <a:off x="4845050" y="1589088"/>
            <a:ext cx="3886200" cy="4572000"/>
          </a:xfrm>
        </p:spPr>
        <p:txBody>
          <a:bodyPr/>
          <a:lstStyle/>
          <a:p>
            <a:pPr eaLnBrk="1" hangingPunct="1"/>
            <a:r>
              <a:rPr lang="en-US" smtClean="0">
                <a:latin typeface="Comic Sans MS" pitchFamily="66" charset="0"/>
              </a:rPr>
              <a:t>Decreased responsiveness to stimuli due to constant stimulation.</a:t>
            </a:r>
          </a:p>
        </p:txBody>
      </p:sp>
      <p:sp>
        <p:nvSpPr>
          <p:cNvPr id="6" name="TextBox 5"/>
          <p:cNvSpPr txBox="1">
            <a:spLocks noChangeArrowheads="1"/>
          </p:cNvSpPr>
          <p:nvPr/>
        </p:nvSpPr>
        <p:spPr bwMode="auto">
          <a:xfrm>
            <a:off x="457200" y="6096000"/>
            <a:ext cx="3573463" cy="369888"/>
          </a:xfrm>
          <a:prstGeom prst="rect">
            <a:avLst/>
          </a:prstGeom>
          <a:noFill/>
          <a:ln w="9525">
            <a:noFill/>
            <a:miter lim="800000"/>
            <a:headEnd/>
            <a:tailEnd/>
          </a:ln>
        </p:spPr>
        <p:txBody>
          <a:bodyPr wrap="none">
            <a:spAutoFit/>
          </a:bodyPr>
          <a:lstStyle/>
          <a:p>
            <a:r>
              <a:rPr lang="en-US">
                <a:latin typeface="Calibri" pitchFamily="34" charset="0"/>
              </a:rPr>
              <a:t>Do you feel your underwear all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latin typeface="Comic Sans MS" pitchFamily="66" charset="0"/>
              </a:rPr>
              <a:t>Cocktail-party phenomenon</a:t>
            </a:r>
          </a:p>
        </p:txBody>
      </p:sp>
      <p:sp>
        <p:nvSpPr>
          <p:cNvPr id="3" name="Content Placeholder 2"/>
          <p:cNvSpPr>
            <a:spLocks noGrp="1"/>
          </p:cNvSpPr>
          <p:nvPr>
            <p:ph sz="quarter" idx="1"/>
          </p:nvPr>
        </p:nvSpPr>
        <p:spPr>
          <a:xfrm>
            <a:off x="228600" y="1600200"/>
            <a:ext cx="5181600" cy="4953000"/>
          </a:xfrm>
        </p:spPr>
        <p:txBody>
          <a:bodyPr>
            <a:normAutofit lnSpcReduction="10000"/>
          </a:bodyPr>
          <a:lstStyle/>
          <a:p>
            <a:pPr marL="320040" indent="-320040" eaLnBrk="1" fontAlgn="auto" hangingPunct="1">
              <a:spcAft>
                <a:spcPts val="0"/>
              </a:spcAft>
              <a:buFont typeface="Wingdings"/>
              <a:buChar char=""/>
              <a:defRPr/>
            </a:pPr>
            <a:r>
              <a:rPr lang="en-US" smtClean="0">
                <a:latin typeface="Comic Sans MS" pitchFamily="66" charset="0"/>
              </a:rPr>
              <a:t>The </a:t>
            </a:r>
            <a:r>
              <a:rPr lang="en-US" b="1" smtClean="0">
                <a:latin typeface="Comic Sans MS" pitchFamily="66" charset="0"/>
              </a:rPr>
              <a:t>cocktail party effect</a:t>
            </a:r>
            <a:r>
              <a:rPr lang="en-US" smtClean="0">
                <a:latin typeface="Comic Sans MS" pitchFamily="66" charset="0"/>
              </a:rPr>
              <a:t> describes the ability to focus one's listening attention on a single talker among a mixture of conversations and background noises, ignoring other conversations.</a:t>
            </a:r>
          </a:p>
          <a:p>
            <a:pPr marL="320040" indent="-320040" eaLnBrk="1" fontAlgn="auto" hangingPunct="1">
              <a:spcAft>
                <a:spcPts val="0"/>
              </a:spcAft>
              <a:buFont typeface="Wingdings"/>
              <a:buChar char=""/>
              <a:defRPr/>
            </a:pPr>
            <a:r>
              <a:rPr lang="en-US" smtClean="0">
                <a:latin typeface="Comic Sans MS" pitchFamily="66" charset="0"/>
              </a:rPr>
              <a:t>Form of selective attention.</a:t>
            </a:r>
          </a:p>
        </p:txBody>
      </p:sp>
      <p:pic>
        <p:nvPicPr>
          <p:cNvPr id="5" name="Content Placeholder 4" descr="overcrowded_elevator_hg_clr.gif"/>
          <p:cNvPicPr>
            <a:picLocks noGrp="1" noChangeAspect="1"/>
          </p:cNvPicPr>
          <p:nvPr>
            <p:ph sz="quarter" idx="2"/>
          </p:nvPr>
        </p:nvPicPr>
        <p:blipFill>
          <a:blip r:embed="rId2" cstate="print"/>
          <a:srcRect/>
          <a:stretch>
            <a:fillRect/>
          </a:stretch>
        </p:blipFill>
        <p:spPr>
          <a:xfrm>
            <a:off x="5181600" y="1676400"/>
            <a:ext cx="3748088" cy="37480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b="1" smtClean="0">
                <a:latin typeface="Action Jackson"/>
              </a:rPr>
              <a:t>Energy v. Chemical senses</a:t>
            </a:r>
          </a:p>
        </p:txBody>
      </p:sp>
      <p:pic>
        <p:nvPicPr>
          <p:cNvPr id="9" name="Content Placeholder 8" descr="ghoulish_eye_squiggle_hg_clr.gif"/>
          <p:cNvPicPr>
            <a:picLocks noGrp="1" noChangeAspect="1"/>
          </p:cNvPicPr>
          <p:nvPr>
            <p:ph sz="quarter" idx="2"/>
          </p:nvPr>
        </p:nvPicPr>
        <p:blipFill>
          <a:blip r:embed="rId2" cstate="print"/>
          <a:srcRect/>
          <a:stretch>
            <a:fillRect/>
          </a:stretch>
        </p:blipFill>
        <p:spPr>
          <a:xfrm>
            <a:off x="0" y="1752600"/>
            <a:ext cx="2971800" cy="2971800"/>
          </a:xfrm>
        </p:spPr>
      </p:pic>
      <p:pic>
        <p:nvPicPr>
          <p:cNvPr id="10" name="Content Placeholder 9" descr="aerobics_lady_split_touch_toes_hg_clr.gif"/>
          <p:cNvPicPr>
            <a:picLocks noGrp="1" noChangeAspect="1"/>
          </p:cNvPicPr>
          <p:nvPr>
            <p:ph sz="quarter" idx="4"/>
          </p:nvPr>
        </p:nvPicPr>
        <p:blipFill>
          <a:blip r:embed="rId3" cstate="print"/>
          <a:srcRect/>
          <a:stretch>
            <a:fillRect/>
          </a:stretch>
        </p:blipFill>
        <p:spPr>
          <a:xfrm>
            <a:off x="762000" y="4438650"/>
            <a:ext cx="2419350" cy="2419350"/>
          </a:xfrm>
        </p:spPr>
      </p:pic>
      <p:sp>
        <p:nvSpPr>
          <p:cNvPr id="5" name="Text Placeholder 4"/>
          <p:cNvSpPr>
            <a:spLocks noGrp="1"/>
          </p:cNvSpPr>
          <p:nvPr>
            <p:ph type="body" sz="quarter" idx="1"/>
          </p:nvPr>
        </p:nvSpPr>
        <p:spPr>
          <a:xfrm>
            <a:off x="609600" y="1752600"/>
            <a:ext cx="3886200" cy="639763"/>
          </a:xfrm>
        </p:spPr>
        <p:txBody>
          <a:bodyPr/>
          <a:lstStyle/>
          <a:p>
            <a:pPr algn="ctr" eaLnBrk="1" hangingPunct="1"/>
            <a:r>
              <a:rPr lang="en-US" smtClean="0">
                <a:latin typeface="Comic Sans MS" pitchFamily="66" charset="0"/>
              </a:rPr>
              <a:t>Energy Senses</a:t>
            </a:r>
          </a:p>
        </p:txBody>
      </p:sp>
      <p:sp>
        <p:nvSpPr>
          <p:cNvPr id="7" name="Text Placeholder 6"/>
          <p:cNvSpPr>
            <a:spLocks noGrp="1"/>
          </p:cNvSpPr>
          <p:nvPr>
            <p:ph type="body" sz="quarter" idx="3"/>
          </p:nvPr>
        </p:nvSpPr>
        <p:spPr>
          <a:xfrm>
            <a:off x="4800600" y="1752600"/>
            <a:ext cx="3886200" cy="639763"/>
          </a:xfrm>
        </p:spPr>
        <p:txBody>
          <a:bodyPr>
            <a:normAutofit/>
          </a:bodyPr>
          <a:lstStyle/>
          <a:p>
            <a:pPr algn="ctr" eaLnBrk="1" fontAlgn="auto" hangingPunct="1">
              <a:spcAft>
                <a:spcPts val="0"/>
              </a:spcAft>
              <a:defRPr/>
            </a:pPr>
            <a:r>
              <a:rPr lang="en-US" smtClean="0">
                <a:latin typeface="Comic Sans MS" pitchFamily="66" charset="0"/>
              </a:rPr>
              <a:t>Chemical Senses</a:t>
            </a:r>
          </a:p>
        </p:txBody>
      </p:sp>
      <p:pic>
        <p:nvPicPr>
          <p:cNvPr id="11" name="Picture 10" descr="native_american_woman_gathering_corn_hg_clr.gif"/>
          <p:cNvPicPr>
            <a:picLocks noChangeAspect="1"/>
          </p:cNvPicPr>
          <p:nvPr/>
        </p:nvPicPr>
        <p:blipFill>
          <a:blip r:embed="rId4" cstate="print"/>
          <a:srcRect/>
          <a:stretch>
            <a:fillRect/>
          </a:stretch>
        </p:blipFill>
        <p:spPr bwMode="auto">
          <a:xfrm>
            <a:off x="2590800" y="2209800"/>
            <a:ext cx="2038350" cy="2392363"/>
          </a:xfrm>
          <a:prstGeom prst="rect">
            <a:avLst/>
          </a:prstGeom>
          <a:noFill/>
          <a:ln w="9525">
            <a:noFill/>
            <a:miter lim="800000"/>
            <a:headEnd/>
            <a:tailEnd/>
          </a:ln>
        </p:spPr>
      </p:pic>
      <p:pic>
        <p:nvPicPr>
          <p:cNvPr id="12" name="Picture 11" descr="footbig_picking_nose_hg_clr.gif"/>
          <p:cNvPicPr>
            <a:picLocks noChangeAspect="1"/>
          </p:cNvPicPr>
          <p:nvPr/>
        </p:nvPicPr>
        <p:blipFill>
          <a:blip r:embed="rId5" cstate="print"/>
          <a:srcRect/>
          <a:stretch>
            <a:fillRect/>
          </a:stretch>
        </p:blipFill>
        <p:spPr bwMode="auto">
          <a:xfrm>
            <a:off x="6629400" y="3200400"/>
            <a:ext cx="2219325" cy="3333750"/>
          </a:xfrm>
          <a:prstGeom prst="rect">
            <a:avLst/>
          </a:prstGeom>
          <a:noFill/>
          <a:ln w="9525">
            <a:noFill/>
            <a:miter lim="800000"/>
            <a:headEnd/>
            <a:tailEnd/>
          </a:ln>
        </p:spPr>
      </p:pic>
      <p:pic>
        <p:nvPicPr>
          <p:cNvPr id="13" name="Picture 12" descr="greg_tongue_stuck_popcicle_hg_clr.gif"/>
          <p:cNvPicPr>
            <a:picLocks noChangeAspect="1"/>
          </p:cNvPicPr>
          <p:nvPr/>
        </p:nvPicPr>
        <p:blipFill>
          <a:blip r:embed="rId6" cstate="print"/>
          <a:srcRect/>
          <a:stretch>
            <a:fillRect/>
          </a:stretch>
        </p:blipFill>
        <p:spPr bwMode="auto">
          <a:xfrm>
            <a:off x="4648200" y="2209800"/>
            <a:ext cx="2305050" cy="333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6"/>
          <p:cNvSpPr>
            <a:spLocks noGrp="1"/>
          </p:cNvSpPr>
          <p:nvPr>
            <p:ph type="title"/>
          </p:nvPr>
        </p:nvSpPr>
        <p:spPr/>
        <p:txBody>
          <a:bodyPr/>
          <a:lstStyle/>
          <a:p>
            <a:pPr eaLnBrk="1" hangingPunct="1"/>
            <a:r>
              <a:rPr lang="en-US" sz="5400" smtClean="0">
                <a:solidFill>
                  <a:srgbClr val="FF0000"/>
                </a:solidFill>
                <a:latin typeface="Action Jackson"/>
              </a:rPr>
              <a:t>V</a:t>
            </a:r>
            <a:r>
              <a:rPr lang="en-US" sz="5400" smtClean="0">
                <a:solidFill>
                  <a:srgbClr val="00B050"/>
                </a:solidFill>
                <a:latin typeface="Action Jackson"/>
              </a:rPr>
              <a:t>i</a:t>
            </a:r>
            <a:r>
              <a:rPr lang="en-US" sz="5400" smtClean="0">
                <a:solidFill>
                  <a:srgbClr val="002060"/>
                </a:solidFill>
                <a:latin typeface="Action Jackson"/>
              </a:rPr>
              <a:t>s</a:t>
            </a:r>
            <a:r>
              <a:rPr lang="en-US" sz="5400" smtClean="0">
                <a:solidFill>
                  <a:srgbClr val="C00000"/>
                </a:solidFill>
                <a:latin typeface="Action Jackson"/>
              </a:rPr>
              <a:t>i</a:t>
            </a:r>
            <a:r>
              <a:rPr lang="en-US" sz="5400" smtClean="0">
                <a:solidFill>
                  <a:srgbClr val="00B0F0"/>
                </a:solidFill>
                <a:latin typeface="Action Jackson"/>
              </a:rPr>
              <a:t>o</a:t>
            </a:r>
            <a:r>
              <a:rPr lang="en-US" sz="5400" smtClean="0">
                <a:solidFill>
                  <a:srgbClr val="FFC000"/>
                </a:solidFill>
                <a:latin typeface="Action Jackson"/>
              </a:rPr>
              <a:t>n</a:t>
            </a:r>
          </a:p>
        </p:txBody>
      </p:sp>
      <p:pic>
        <p:nvPicPr>
          <p:cNvPr id="5" name="Content Placeholder 4" descr="people_watching_a_scarey_movie_hg_clr.gif"/>
          <p:cNvPicPr>
            <a:picLocks noGrp="1" noChangeAspect="1"/>
          </p:cNvPicPr>
          <p:nvPr>
            <p:ph sz="quarter" idx="1"/>
          </p:nvPr>
        </p:nvPicPr>
        <p:blipFill>
          <a:blip r:embed="rId2" cstate="print"/>
          <a:srcRect/>
          <a:stretch>
            <a:fillRect/>
          </a:stretch>
        </p:blipFill>
        <p:spPr>
          <a:xfrm>
            <a:off x="381000" y="1676400"/>
            <a:ext cx="3938588" cy="3938588"/>
          </a:xfrm>
        </p:spPr>
      </p:pic>
      <p:sp>
        <p:nvSpPr>
          <p:cNvPr id="9" name="Content Placeholder 8"/>
          <p:cNvSpPr>
            <a:spLocks noGrp="1"/>
          </p:cNvSpPr>
          <p:nvPr>
            <p:ph sz="quarter" idx="2"/>
          </p:nvPr>
        </p:nvSpPr>
        <p:spPr>
          <a:xfrm>
            <a:off x="4845050" y="1589088"/>
            <a:ext cx="3886200" cy="4572000"/>
          </a:xfrm>
        </p:spPr>
        <p:txBody>
          <a:bodyPr/>
          <a:lstStyle/>
          <a:p>
            <a:pPr eaLnBrk="1" hangingPunct="1"/>
            <a:r>
              <a:rPr lang="en-US" smtClean="0">
                <a:latin typeface="Comic Sans MS" pitchFamily="66" charset="0"/>
              </a:rPr>
              <a:t>Our most dominating sense.</a:t>
            </a:r>
          </a:p>
          <a:p>
            <a:pPr eaLnBrk="1" hangingPunct="1"/>
            <a:r>
              <a:rPr lang="en-US" b="1" smtClean="0">
                <a:latin typeface="Comic Sans MS" pitchFamily="66" charset="0"/>
              </a:rPr>
              <a:t>Visual Capture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12775" y="228600"/>
            <a:ext cx="8153400" cy="990600"/>
          </a:xfrm>
        </p:spPr>
        <p:txBody>
          <a:bodyPr/>
          <a:lstStyle/>
          <a:p>
            <a:pPr eaLnBrk="1" hangingPunct="1"/>
            <a:r>
              <a:rPr lang="en-US" smtClean="0"/>
              <a:t>Vision: Agenda</a:t>
            </a:r>
          </a:p>
        </p:txBody>
      </p:sp>
      <p:sp>
        <p:nvSpPr>
          <p:cNvPr id="35843"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©1999 Prentice Hall </a:t>
            </a:r>
          </a:p>
        </p:txBody>
      </p:sp>
      <p:sp>
        <p:nvSpPr>
          <p:cNvPr id="35844" name="Rectangle 3"/>
          <p:cNvSpPr>
            <a:spLocks noGrp="1" noChangeArrowheads="1"/>
          </p:cNvSpPr>
          <p:nvPr>
            <p:ph sz="quarter" idx="1"/>
          </p:nvPr>
        </p:nvSpPr>
        <p:spPr>
          <a:xfrm>
            <a:off x="612775" y="1600200"/>
            <a:ext cx="8153400" cy="4495800"/>
          </a:xfrm>
        </p:spPr>
        <p:txBody>
          <a:bodyPr/>
          <a:lstStyle/>
          <a:p>
            <a:pPr eaLnBrk="1" hangingPunct="1"/>
            <a:r>
              <a:rPr lang="en-US" sz="2800" smtClean="0"/>
              <a:t>What we see.</a:t>
            </a:r>
          </a:p>
          <a:p>
            <a:pPr eaLnBrk="1" hangingPunct="1"/>
            <a:r>
              <a:rPr lang="en-US" sz="2800" smtClean="0"/>
              <a:t>An eye on the world.</a:t>
            </a:r>
          </a:p>
          <a:p>
            <a:pPr eaLnBrk="1" hangingPunct="1"/>
            <a:r>
              <a:rPr lang="en-US" sz="2800" smtClean="0"/>
              <a:t>Why the visual system is not a camera.</a:t>
            </a:r>
          </a:p>
          <a:p>
            <a:pPr eaLnBrk="1" hangingPunct="1"/>
            <a:r>
              <a:rPr lang="en-US" sz="2800" smtClean="0"/>
              <a:t>How we see colors.</a:t>
            </a:r>
          </a:p>
          <a:p>
            <a:pPr eaLnBrk="1" hangingPunct="1"/>
            <a:r>
              <a:rPr lang="en-US" sz="2800" smtClean="0"/>
              <a:t>Constructing the visual world.</a:t>
            </a:r>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457200"/>
            <a:ext cx="7772400" cy="762000"/>
          </a:xfrm>
        </p:spPr>
        <p:txBody>
          <a:bodyPr/>
          <a:lstStyle/>
          <a:p>
            <a:pPr eaLnBrk="1" hangingPunct="1"/>
            <a:r>
              <a:rPr lang="en-US" smtClean="0"/>
              <a:t>What We See</a:t>
            </a:r>
          </a:p>
        </p:txBody>
      </p:sp>
      <p:sp>
        <p:nvSpPr>
          <p:cNvPr id="36867"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©1999 Prentice Hall </a:t>
            </a:r>
          </a:p>
        </p:txBody>
      </p:sp>
      <p:sp>
        <p:nvSpPr>
          <p:cNvPr id="36868" name="Rectangle 3"/>
          <p:cNvSpPr>
            <a:spLocks noGrp="1" noChangeArrowheads="1"/>
          </p:cNvSpPr>
          <p:nvPr>
            <p:ph sz="quarter" idx="1"/>
          </p:nvPr>
        </p:nvSpPr>
        <p:spPr>
          <a:xfrm>
            <a:off x="685800" y="1828800"/>
            <a:ext cx="7848600" cy="4419600"/>
          </a:xfrm>
        </p:spPr>
        <p:txBody>
          <a:bodyPr>
            <a:normAutofit/>
          </a:bodyPr>
          <a:lstStyle/>
          <a:p>
            <a:pPr marL="454025" indent="-454025" eaLnBrk="1" hangingPunct="1">
              <a:lnSpc>
                <a:spcPct val="90000"/>
              </a:lnSpc>
            </a:pPr>
            <a:r>
              <a:rPr lang="en-US" smtClean="0"/>
              <a:t>Hue</a:t>
            </a:r>
          </a:p>
          <a:p>
            <a:pPr marL="906463" lvl="1" indent="-338138" eaLnBrk="1" hangingPunct="1">
              <a:lnSpc>
                <a:spcPct val="90000"/>
              </a:lnSpc>
            </a:pPr>
            <a:r>
              <a:rPr lang="en-US" smtClean="0"/>
              <a:t>Visual experience specified by color names and related to the wavelength of light.</a:t>
            </a:r>
          </a:p>
          <a:p>
            <a:pPr marL="454025" indent="-454025" eaLnBrk="1" hangingPunct="1">
              <a:lnSpc>
                <a:spcPct val="90000"/>
              </a:lnSpc>
            </a:pPr>
            <a:r>
              <a:rPr lang="en-US" smtClean="0"/>
              <a:t>Brightness</a:t>
            </a:r>
            <a:endParaRPr lang="en-US" sz="2800" b="1" smtClean="0"/>
          </a:p>
          <a:p>
            <a:pPr marL="906463" lvl="1" indent="-338138" eaLnBrk="1" hangingPunct="1">
              <a:lnSpc>
                <a:spcPct val="90000"/>
              </a:lnSpc>
            </a:pPr>
            <a:r>
              <a:rPr lang="en-US" smtClean="0"/>
              <a:t>Lightness and luminance; the visual experience related to the amount of light emitted from or reflected by an object.</a:t>
            </a:r>
          </a:p>
          <a:p>
            <a:pPr marL="454025" indent="-454025" eaLnBrk="1" hangingPunct="1">
              <a:lnSpc>
                <a:spcPct val="90000"/>
              </a:lnSpc>
            </a:pPr>
            <a:r>
              <a:rPr lang="en-US" smtClean="0"/>
              <a:t>Saturation</a:t>
            </a:r>
            <a:endParaRPr lang="en-US" sz="2800" smtClean="0"/>
          </a:p>
          <a:p>
            <a:pPr marL="906463" lvl="1" indent="-338138" eaLnBrk="1" hangingPunct="1">
              <a:lnSpc>
                <a:spcPct val="90000"/>
              </a:lnSpc>
            </a:pPr>
            <a:r>
              <a:rPr lang="en-US" smtClean="0"/>
              <a:t>Vividness or purity of color; the visual experience related to the complexity of light waves.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381000"/>
            <a:ext cx="7772400" cy="762000"/>
          </a:xfrm>
        </p:spPr>
        <p:txBody>
          <a:bodyPr/>
          <a:lstStyle/>
          <a:p>
            <a:pPr eaLnBrk="1" hangingPunct="1"/>
            <a:r>
              <a:rPr lang="en-US" smtClean="0"/>
              <a:t>What We See</a:t>
            </a:r>
          </a:p>
        </p:txBody>
      </p:sp>
      <p:sp>
        <p:nvSpPr>
          <p:cNvPr id="37891"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©1999 Prentice Hall </a:t>
            </a:r>
          </a:p>
        </p:txBody>
      </p:sp>
      <p:sp>
        <p:nvSpPr>
          <p:cNvPr id="37892" name="Rectangle 5"/>
          <p:cNvSpPr>
            <a:spLocks noGrp="1" noChangeArrowheads="1"/>
          </p:cNvSpPr>
          <p:nvPr>
            <p:ph sz="quarter" idx="1"/>
          </p:nvPr>
        </p:nvSpPr>
        <p:spPr>
          <a:xfrm>
            <a:off x="685800" y="2133600"/>
            <a:ext cx="3429000" cy="2971800"/>
          </a:xfrm>
        </p:spPr>
        <p:txBody>
          <a:bodyPr/>
          <a:lstStyle/>
          <a:p>
            <a:pPr marL="454025" indent="-454025" eaLnBrk="1" hangingPunct="1">
              <a:lnSpc>
                <a:spcPct val="90000"/>
              </a:lnSpc>
            </a:pPr>
            <a:r>
              <a:rPr lang="en-US" sz="3600" smtClean="0"/>
              <a:t>Hue</a:t>
            </a:r>
          </a:p>
          <a:p>
            <a:pPr marL="454025" indent="-454025" eaLnBrk="1" hangingPunct="1">
              <a:lnSpc>
                <a:spcPct val="90000"/>
              </a:lnSpc>
            </a:pPr>
            <a:r>
              <a:rPr lang="en-US" sz="3600" smtClean="0"/>
              <a:t>Brightness</a:t>
            </a:r>
            <a:endParaRPr lang="en-US" b="1" smtClean="0"/>
          </a:p>
          <a:p>
            <a:pPr marL="454025" indent="-454025" eaLnBrk="1" hangingPunct="1">
              <a:lnSpc>
                <a:spcPct val="90000"/>
              </a:lnSpc>
            </a:pPr>
            <a:r>
              <a:rPr lang="en-US" sz="3600" smtClean="0"/>
              <a:t>Saturation</a:t>
            </a:r>
            <a:endParaRPr lang="en-US" smtClean="0"/>
          </a:p>
        </p:txBody>
      </p:sp>
      <p:pic>
        <p:nvPicPr>
          <p:cNvPr id="37893" name="Picture 4"/>
          <p:cNvPicPr>
            <a:picLocks noChangeAspect="1" noChangeArrowheads="1"/>
          </p:cNvPicPr>
          <p:nvPr/>
        </p:nvPicPr>
        <p:blipFill>
          <a:blip r:embed="rId3" cstate="print"/>
          <a:srcRect/>
          <a:stretch>
            <a:fillRect/>
          </a:stretch>
        </p:blipFill>
        <p:spPr bwMode="auto">
          <a:xfrm>
            <a:off x="4267200" y="1600200"/>
            <a:ext cx="3962400" cy="3962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latin typeface="Comic Sans MS" pitchFamily="66" charset="0"/>
              </a:rPr>
              <a:t>Phase One: Gathering Light</a:t>
            </a:r>
          </a:p>
        </p:txBody>
      </p:sp>
      <p:pic>
        <p:nvPicPr>
          <p:cNvPr id="5" name="Content Placeholder 4" descr="electromagnetic-spectrum.jpg"/>
          <p:cNvPicPr>
            <a:picLocks noGrp="1" noChangeAspect="1"/>
          </p:cNvPicPr>
          <p:nvPr>
            <p:ph sz="quarter" idx="1"/>
          </p:nvPr>
        </p:nvPicPr>
        <p:blipFill>
          <a:blip r:embed="rId2" cstate="print"/>
          <a:srcRect/>
          <a:stretch>
            <a:fillRect/>
          </a:stretch>
        </p:blipFill>
        <p:spPr>
          <a:xfrm>
            <a:off x="4360863" y="2133600"/>
            <a:ext cx="4783137" cy="2286000"/>
          </a:xfrm>
        </p:spPr>
      </p:pic>
      <p:sp>
        <p:nvSpPr>
          <p:cNvPr id="4" name="Content Placeholder 3"/>
          <p:cNvSpPr>
            <a:spLocks noGrp="1"/>
          </p:cNvSpPr>
          <p:nvPr>
            <p:ph sz="quarter" idx="2"/>
          </p:nvPr>
        </p:nvSpPr>
        <p:spPr>
          <a:xfrm>
            <a:off x="228600" y="1752600"/>
            <a:ext cx="3657600" cy="4953000"/>
          </a:xfrm>
        </p:spPr>
        <p:txBody>
          <a:bodyPr rtlCol="0">
            <a:normAutofit fontScale="92500" lnSpcReduction="20000"/>
          </a:bodyPr>
          <a:lstStyle/>
          <a:p>
            <a:pPr marL="320040" indent="-320040" eaLnBrk="1" fontAlgn="auto" hangingPunct="1">
              <a:spcAft>
                <a:spcPts val="0"/>
              </a:spcAft>
              <a:buFont typeface="Wingdings"/>
              <a:buChar char=""/>
              <a:defRPr/>
            </a:pPr>
            <a:r>
              <a:rPr lang="en-US" dirty="0" smtClean="0">
                <a:latin typeface="Comic Sans MS" pitchFamily="66" charset="0"/>
              </a:rPr>
              <a:t>The height of a wave gives us it’s intensity (brightness). </a:t>
            </a:r>
          </a:p>
          <a:p>
            <a:pPr marL="320040" indent="-320040" eaLnBrk="1" fontAlgn="auto" hangingPunct="1">
              <a:spcAft>
                <a:spcPts val="0"/>
              </a:spcAft>
              <a:buFont typeface="Wingdings"/>
              <a:buChar char=""/>
              <a:defRPr/>
            </a:pPr>
            <a:r>
              <a:rPr lang="en-US" dirty="0" smtClean="0">
                <a:latin typeface="Comic Sans MS" pitchFamily="66" charset="0"/>
              </a:rPr>
              <a:t>The length of the wave gives us it’s hue (color).</a:t>
            </a:r>
          </a:p>
          <a:p>
            <a:pPr marL="320040" indent="-320040" eaLnBrk="1" fontAlgn="auto" hangingPunct="1">
              <a:spcAft>
                <a:spcPts val="0"/>
              </a:spcAft>
              <a:buFont typeface="Wingdings"/>
              <a:buChar char=""/>
              <a:defRPr/>
            </a:pPr>
            <a:r>
              <a:rPr lang="en-US" dirty="0" smtClean="0">
                <a:latin typeface="Comic Sans MS" pitchFamily="66" charset="0"/>
              </a:rPr>
              <a:t>ROY G BIV</a:t>
            </a:r>
          </a:p>
          <a:p>
            <a:pPr marL="320040" indent="-320040" eaLnBrk="1" fontAlgn="auto" hangingPunct="1">
              <a:spcAft>
                <a:spcPts val="0"/>
              </a:spcAft>
              <a:buFont typeface="Wingdings"/>
              <a:buChar char=""/>
              <a:defRPr/>
            </a:pPr>
            <a:r>
              <a:rPr lang="en-US" dirty="0" smtClean="0">
                <a:latin typeface="Comic Sans MS" pitchFamily="66" charset="0"/>
              </a:rPr>
              <a:t>The longer the wave the more red.</a:t>
            </a:r>
          </a:p>
          <a:p>
            <a:pPr marL="320040" indent="-320040" eaLnBrk="1" fontAlgn="auto" hangingPunct="1">
              <a:spcAft>
                <a:spcPts val="0"/>
              </a:spcAft>
              <a:buFont typeface="Wingdings"/>
              <a:buChar char=""/>
              <a:defRPr/>
            </a:pPr>
            <a:r>
              <a:rPr lang="en-US" dirty="0" smtClean="0">
                <a:latin typeface="Comic Sans MS" pitchFamily="66" charset="0"/>
              </a:rPr>
              <a:t>The shorter the wavelength the more violet. </a:t>
            </a:r>
            <a:endParaRPr lang="en-US" dirty="0">
              <a:latin typeface="Comic Sans MS" pitchFamily="66" charset="0"/>
            </a:endParaRPr>
          </a:p>
        </p:txBody>
      </p:sp>
      <p:pic>
        <p:nvPicPr>
          <p:cNvPr id="6" name="Picture 5" descr="pepsy_penguin_surfing_hg_clr.gif"/>
          <p:cNvPicPr>
            <a:picLocks noChangeAspect="1"/>
          </p:cNvPicPr>
          <p:nvPr/>
        </p:nvPicPr>
        <p:blipFill>
          <a:blip r:embed="rId3" cstate="print"/>
          <a:srcRect/>
          <a:stretch>
            <a:fillRect/>
          </a:stretch>
        </p:blipFill>
        <p:spPr bwMode="auto">
          <a:xfrm>
            <a:off x="5638800" y="152400"/>
            <a:ext cx="3333750" cy="3248025"/>
          </a:xfrm>
          <a:prstGeom prst="rect">
            <a:avLst/>
          </a:prstGeom>
          <a:noFill/>
          <a:ln w="9525">
            <a:noFill/>
            <a:miter lim="800000"/>
            <a:headEnd/>
            <a:tailEnd/>
          </a:ln>
        </p:spPr>
      </p:pic>
      <p:pic>
        <p:nvPicPr>
          <p:cNvPr id="7" name="Picture 6" descr="Picture1.jpg"/>
          <p:cNvPicPr>
            <a:picLocks noChangeAspect="1"/>
          </p:cNvPicPr>
          <p:nvPr/>
        </p:nvPicPr>
        <p:blipFill>
          <a:blip r:embed="rId4" cstate="print"/>
          <a:srcRect/>
          <a:stretch>
            <a:fillRect/>
          </a:stretch>
        </p:blipFill>
        <p:spPr bwMode="auto">
          <a:xfrm>
            <a:off x="4724400" y="4419600"/>
            <a:ext cx="3944938"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TotalTime>
  <Words>628</Words>
  <Application>Microsoft Office PowerPoint</Application>
  <PresentationFormat>On-screen Show (4:3)</PresentationFormat>
  <Paragraphs>120</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Median</vt:lpstr>
      <vt:lpstr>Defining Sensation and Perception</vt:lpstr>
      <vt:lpstr>Sensory Adaptation</vt:lpstr>
      <vt:lpstr>Cocktail-party phenomenon</vt:lpstr>
      <vt:lpstr>Energy v. Chemical senses</vt:lpstr>
      <vt:lpstr>Vision</vt:lpstr>
      <vt:lpstr>Vision: Agenda</vt:lpstr>
      <vt:lpstr>What We See</vt:lpstr>
      <vt:lpstr>What We See</vt:lpstr>
      <vt:lpstr>Phase One: Gathering Light</vt:lpstr>
      <vt:lpstr>Phase Two: Getting the light in the eye</vt:lpstr>
      <vt:lpstr>An Eye on the World</vt:lpstr>
      <vt:lpstr>An Eye on the World</vt:lpstr>
      <vt:lpstr>The Structures of the Retina</vt:lpstr>
      <vt:lpstr>Match the following</vt:lpstr>
      <vt:lpstr>Phase Three: Transduction</vt:lpstr>
      <vt:lpstr>Transduction Continued</vt:lpstr>
      <vt:lpstr>Transduction</vt:lpstr>
    </vt:vector>
  </TitlesOfParts>
  <Company>Peters Township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Sensation and Perception</dc:title>
  <dc:creator>Windows User</dc:creator>
  <cp:lastModifiedBy>Windows User</cp:lastModifiedBy>
  <cp:revision>1</cp:revision>
  <dcterms:created xsi:type="dcterms:W3CDTF">2013-10-07T11:28:14Z</dcterms:created>
  <dcterms:modified xsi:type="dcterms:W3CDTF">2013-10-07T11:29:25Z</dcterms:modified>
</cp:coreProperties>
</file>