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CBACA-3C6E-4C21-B821-5BD12977F297}" type="datetimeFigureOut">
              <a:rPr lang="en-US" smtClean="0"/>
              <a:t>10/14/2013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C33F9-BC33-4008-AAC5-A64EC119CBE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0240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4CA03AA0-89F9-4871-B7F5-B06802B97034}" type="datetime1">
              <a:rPr lang="en-US" smtClean="0">
                <a:latin typeface="Times New Roman" charset="0"/>
              </a:rPr>
              <a:pPr/>
              <a:t>10/14/2013</a:t>
            </a:fld>
            <a:endParaRPr lang="en-US" smtClean="0">
              <a:latin typeface="Times New Roman" charset="0"/>
            </a:endParaRPr>
          </a:p>
        </p:txBody>
      </p:sp>
      <p:sp>
        <p:nvSpPr>
          <p:cNvPr id="10240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024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62E236-84F3-4EE9-B950-92155F2DEEE9}" type="slidenum">
              <a:rPr lang="en-US" smtClean="0">
                <a:latin typeface="Times New Roman" charset="0"/>
              </a:rPr>
              <a:pPr/>
              <a:t>2</a:t>
            </a:fld>
            <a:endParaRPr lang="en-US" smtClean="0">
              <a:latin typeface="Times New Roman" charset="0"/>
            </a:endParaRPr>
          </a:p>
        </p:txBody>
      </p:sp>
      <p:sp>
        <p:nvSpPr>
          <p:cNvPr id="10240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2407"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1161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AB25B2D4-8AC8-4DE4-9919-145B89783D8C}" type="datetime1">
              <a:rPr lang="en-US" smtClean="0">
                <a:latin typeface="Times New Roman" charset="0"/>
              </a:rPr>
              <a:pPr/>
              <a:t>10/14/2013</a:t>
            </a:fld>
            <a:endParaRPr lang="en-US" smtClean="0">
              <a:latin typeface="Times New Roman" charset="0"/>
            </a:endParaRPr>
          </a:p>
        </p:txBody>
      </p:sp>
      <p:sp>
        <p:nvSpPr>
          <p:cNvPr id="11162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116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D7639C0-0A48-4EB6-BFDB-38B54D2A1441}" type="slidenum">
              <a:rPr lang="en-US" smtClean="0">
                <a:latin typeface="Times New Roman" charset="0"/>
              </a:rPr>
              <a:pPr/>
              <a:t>19</a:t>
            </a:fld>
            <a:endParaRPr lang="en-US" smtClean="0">
              <a:latin typeface="Times New Roman" charset="0"/>
            </a:endParaRPr>
          </a:p>
        </p:txBody>
      </p:sp>
      <p:sp>
        <p:nvSpPr>
          <p:cNvPr id="11162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1623"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1264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AA45A347-CE6F-41FA-8552-C1A8F53097CF}" type="datetime1">
              <a:rPr lang="en-US" smtClean="0">
                <a:latin typeface="Times New Roman" charset="0"/>
              </a:rPr>
              <a:pPr/>
              <a:t>10/14/2013</a:t>
            </a:fld>
            <a:endParaRPr lang="en-US" smtClean="0">
              <a:latin typeface="Times New Roman" charset="0"/>
            </a:endParaRPr>
          </a:p>
        </p:txBody>
      </p:sp>
      <p:sp>
        <p:nvSpPr>
          <p:cNvPr id="11264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126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D9A0C8F-872A-4A13-8275-FF5C0D58B467}" type="slidenum">
              <a:rPr lang="en-US" smtClean="0">
                <a:latin typeface="Times New Roman" charset="0"/>
              </a:rPr>
              <a:pPr/>
              <a:t>20</a:t>
            </a:fld>
            <a:endParaRPr lang="en-US" smtClean="0">
              <a:latin typeface="Times New Roman" charset="0"/>
            </a:endParaRPr>
          </a:p>
        </p:txBody>
      </p:sp>
      <p:sp>
        <p:nvSpPr>
          <p:cNvPr id="11264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2647"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1366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863868AB-E940-45D9-868A-0A1A40B040DC}" type="datetime1">
              <a:rPr lang="en-US" smtClean="0">
                <a:latin typeface="Times New Roman" charset="0"/>
              </a:rPr>
              <a:pPr/>
              <a:t>10/14/2013</a:t>
            </a:fld>
            <a:endParaRPr lang="en-US" smtClean="0">
              <a:latin typeface="Times New Roman" charset="0"/>
            </a:endParaRPr>
          </a:p>
        </p:txBody>
      </p:sp>
      <p:sp>
        <p:nvSpPr>
          <p:cNvPr id="11366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136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CC46AE1-D8F8-4EDC-B0FD-03E45F46FDCE}" type="slidenum">
              <a:rPr lang="en-US" smtClean="0">
                <a:latin typeface="Times New Roman" charset="0"/>
              </a:rPr>
              <a:pPr/>
              <a:t>21</a:t>
            </a:fld>
            <a:endParaRPr lang="en-US" smtClean="0">
              <a:latin typeface="Times New Roman" charset="0"/>
            </a:endParaRPr>
          </a:p>
        </p:txBody>
      </p:sp>
      <p:sp>
        <p:nvSpPr>
          <p:cNvPr id="11367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3671"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Figure 3.27 from:</a:t>
            </a:r>
          </a:p>
          <a:p>
            <a:pPr eaLnBrk="1" hangingPunct="1">
              <a:spcBef>
                <a:spcPct val="0"/>
              </a:spcBef>
            </a:pPr>
            <a:r>
              <a:rPr lang="en-US" smtClean="0"/>
              <a:t>Kassin, S. (2001). </a:t>
            </a:r>
            <a:r>
              <a:rPr lang="en-US" i="1" smtClean="0"/>
              <a:t>Psychology</a:t>
            </a:r>
            <a:r>
              <a:rPr lang="en-US" smtClean="0"/>
              <a:t>, third edition. Upper Saddle River, NJ: Prentice Hall.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1469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DDFEA88F-CA9B-4948-B810-B7E4513AE390}" type="datetime1">
              <a:rPr lang="en-US" smtClean="0">
                <a:latin typeface="Times New Roman" charset="0"/>
              </a:rPr>
              <a:pPr/>
              <a:t>10/14/2013</a:t>
            </a:fld>
            <a:endParaRPr lang="en-US" smtClean="0">
              <a:latin typeface="Times New Roman" charset="0"/>
            </a:endParaRPr>
          </a:p>
        </p:txBody>
      </p:sp>
      <p:sp>
        <p:nvSpPr>
          <p:cNvPr id="11469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146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8AA705-C16B-4AF4-9593-3E8D1A3239E7}" type="slidenum">
              <a:rPr lang="en-US" smtClean="0">
                <a:latin typeface="Times New Roman" charset="0"/>
              </a:rPr>
              <a:pPr/>
              <a:t>22</a:t>
            </a:fld>
            <a:endParaRPr lang="en-US" smtClean="0">
              <a:latin typeface="Times New Roman" charset="0"/>
            </a:endParaRPr>
          </a:p>
        </p:txBody>
      </p:sp>
      <p:sp>
        <p:nvSpPr>
          <p:cNvPr id="114694" name="Rectangle 2"/>
          <p:cNvSpPr>
            <a:spLocks noChangeArrowheads="1" noTextEdit="1"/>
          </p:cNvSpPr>
          <p:nvPr>
            <p:ph type="sldImg"/>
          </p:nvPr>
        </p:nvSpPr>
        <p:spPr bwMode="auto">
          <a:noFill/>
          <a:ln>
            <a:solidFill>
              <a:srgbClr val="000000"/>
            </a:solidFill>
            <a:miter lim="800000"/>
            <a:headEnd/>
            <a:tailEnd/>
          </a:ln>
        </p:spPr>
      </p:sp>
      <p:sp>
        <p:nvSpPr>
          <p:cNvPr id="1146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1571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C9969CDA-5315-4987-8DD6-4F6BB67C43FC}" type="datetime1">
              <a:rPr lang="en-US" smtClean="0">
                <a:latin typeface="Times New Roman" charset="0"/>
              </a:rPr>
              <a:pPr/>
              <a:t>10/14/2013</a:t>
            </a:fld>
            <a:endParaRPr lang="en-US" smtClean="0">
              <a:latin typeface="Times New Roman" charset="0"/>
            </a:endParaRPr>
          </a:p>
        </p:txBody>
      </p:sp>
      <p:sp>
        <p:nvSpPr>
          <p:cNvPr id="11571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157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D723770-CF8D-48FB-B7FD-11ED72A805EA}" type="slidenum">
              <a:rPr lang="en-US" smtClean="0">
                <a:latin typeface="Times New Roman" charset="0"/>
              </a:rPr>
              <a:pPr/>
              <a:t>23</a:t>
            </a:fld>
            <a:endParaRPr lang="en-US" smtClean="0">
              <a:latin typeface="Times New Roman" charset="0"/>
            </a:endParaRPr>
          </a:p>
        </p:txBody>
      </p:sp>
      <p:sp>
        <p:nvSpPr>
          <p:cNvPr id="115718" name="Rectangle 2"/>
          <p:cNvSpPr>
            <a:spLocks noChangeArrowheads="1" noTextEdit="1"/>
          </p:cNvSpPr>
          <p:nvPr>
            <p:ph type="sldImg"/>
          </p:nvPr>
        </p:nvSpPr>
        <p:spPr bwMode="auto">
          <a:noFill/>
          <a:ln>
            <a:solidFill>
              <a:srgbClr val="000000"/>
            </a:solidFill>
            <a:miter lim="800000"/>
            <a:headEnd/>
            <a:tailEnd/>
          </a:ln>
        </p:spPr>
      </p:sp>
      <p:sp>
        <p:nvSpPr>
          <p:cNvPr id="1157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1673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F5B4D427-3B39-4436-81C7-0AC75CF90FBA}" type="datetime1">
              <a:rPr lang="en-US" smtClean="0">
                <a:latin typeface="Times New Roman" charset="0"/>
              </a:rPr>
              <a:pPr/>
              <a:t>10/14/2013</a:t>
            </a:fld>
            <a:endParaRPr lang="en-US" smtClean="0">
              <a:latin typeface="Times New Roman" charset="0"/>
            </a:endParaRPr>
          </a:p>
        </p:txBody>
      </p:sp>
      <p:sp>
        <p:nvSpPr>
          <p:cNvPr id="11674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167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EAD8805-5C1C-438A-83C4-B1DFE8039423}" type="slidenum">
              <a:rPr lang="en-US" smtClean="0">
                <a:latin typeface="Times New Roman" charset="0"/>
              </a:rPr>
              <a:pPr/>
              <a:t>24</a:t>
            </a:fld>
            <a:endParaRPr lang="en-US" smtClean="0">
              <a:latin typeface="Times New Roman" charset="0"/>
            </a:endParaRPr>
          </a:p>
        </p:txBody>
      </p:sp>
      <p:sp>
        <p:nvSpPr>
          <p:cNvPr id="11674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6743"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1776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872A49F9-85F6-4324-8DF3-7D9A54972455}" type="datetime1">
              <a:rPr lang="en-US" smtClean="0">
                <a:latin typeface="Times New Roman" charset="0"/>
              </a:rPr>
              <a:pPr/>
              <a:t>10/14/2013</a:t>
            </a:fld>
            <a:endParaRPr lang="en-US" smtClean="0">
              <a:latin typeface="Times New Roman" charset="0"/>
            </a:endParaRPr>
          </a:p>
        </p:txBody>
      </p:sp>
      <p:sp>
        <p:nvSpPr>
          <p:cNvPr id="11776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177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91E203B-92C1-4644-92ED-A27EFD7515F2}" type="slidenum">
              <a:rPr lang="en-US" smtClean="0">
                <a:latin typeface="Times New Roman" charset="0"/>
              </a:rPr>
              <a:pPr/>
              <a:t>28</a:t>
            </a:fld>
            <a:endParaRPr lang="en-US" smtClean="0">
              <a:latin typeface="Times New Roman" charset="0"/>
            </a:endParaRPr>
          </a:p>
        </p:txBody>
      </p:sp>
      <p:sp>
        <p:nvSpPr>
          <p:cNvPr id="117766" name="Rectangle 2"/>
          <p:cNvSpPr>
            <a:spLocks noChangeArrowheads="1" noTextEdit="1"/>
          </p:cNvSpPr>
          <p:nvPr>
            <p:ph type="sldImg"/>
          </p:nvPr>
        </p:nvSpPr>
        <p:spPr bwMode="auto">
          <a:noFill/>
          <a:ln>
            <a:solidFill>
              <a:srgbClr val="000000"/>
            </a:solidFill>
            <a:miter lim="800000"/>
            <a:headEnd/>
            <a:tailEnd/>
          </a:ln>
        </p:spPr>
      </p:sp>
      <p:sp>
        <p:nvSpPr>
          <p:cNvPr id="1177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3.28 from:</a:t>
            </a:r>
          </a:p>
          <a:p>
            <a:pPr eaLnBrk="1" hangingPunct="1">
              <a:spcBef>
                <a:spcPct val="0"/>
              </a:spcBef>
            </a:pPr>
            <a:r>
              <a:rPr lang="en-US" smtClean="0"/>
              <a:t>Kassin, S. (1998). </a:t>
            </a:r>
            <a:r>
              <a:rPr lang="en-US" i="1" smtClean="0"/>
              <a:t>Psychology</a:t>
            </a:r>
            <a:r>
              <a:rPr lang="en-US" smtClean="0"/>
              <a:t>, second edition. Upper Saddle River, NJ: Prentice Hall.</a:t>
            </a:r>
          </a:p>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187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29D04644-17CF-4F75-9E06-BEEDA8982F66}" type="datetime1">
              <a:rPr lang="en-US" smtClean="0">
                <a:latin typeface="Times New Roman" charset="0"/>
              </a:rPr>
              <a:pPr/>
              <a:t>10/14/2013</a:t>
            </a:fld>
            <a:endParaRPr lang="en-US" smtClean="0">
              <a:latin typeface="Times New Roman" charset="0"/>
            </a:endParaRPr>
          </a:p>
        </p:txBody>
      </p:sp>
      <p:sp>
        <p:nvSpPr>
          <p:cNvPr id="11878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187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153E4FA-A172-4DF7-BE76-6528D38664A3}" type="slidenum">
              <a:rPr lang="en-US" smtClean="0">
                <a:latin typeface="Times New Roman" charset="0"/>
              </a:rPr>
              <a:pPr/>
              <a:t>29</a:t>
            </a:fld>
            <a:endParaRPr lang="en-US" smtClean="0">
              <a:latin typeface="Times New Roman" charset="0"/>
            </a:endParaRPr>
          </a:p>
        </p:txBody>
      </p:sp>
      <p:sp>
        <p:nvSpPr>
          <p:cNvPr id="11879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8791"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1981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2B50851F-9229-45C1-9C46-2C58D5A09B24}" type="datetime1">
              <a:rPr lang="en-US" smtClean="0">
                <a:latin typeface="Times New Roman" charset="0"/>
              </a:rPr>
              <a:pPr/>
              <a:t>10/14/2013</a:t>
            </a:fld>
            <a:endParaRPr lang="en-US" smtClean="0">
              <a:latin typeface="Times New Roman" charset="0"/>
            </a:endParaRPr>
          </a:p>
        </p:txBody>
      </p:sp>
      <p:sp>
        <p:nvSpPr>
          <p:cNvPr id="11981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198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142D966-35E1-4CDC-91C3-CD936E265DC4}" type="slidenum">
              <a:rPr lang="en-US" smtClean="0">
                <a:latin typeface="Times New Roman" charset="0"/>
              </a:rPr>
              <a:pPr/>
              <a:t>30</a:t>
            </a:fld>
            <a:endParaRPr lang="en-US" smtClean="0">
              <a:latin typeface="Times New Roman" charset="0"/>
            </a:endParaRPr>
          </a:p>
        </p:txBody>
      </p:sp>
      <p:sp>
        <p:nvSpPr>
          <p:cNvPr id="11981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9815"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2083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4E297FC6-E623-4B7F-8B05-175F5C4714AF}" type="datetime1">
              <a:rPr lang="en-US" smtClean="0">
                <a:latin typeface="Times New Roman" charset="0"/>
              </a:rPr>
              <a:pPr/>
              <a:t>10/14/2013</a:t>
            </a:fld>
            <a:endParaRPr lang="en-US" smtClean="0">
              <a:latin typeface="Times New Roman" charset="0"/>
            </a:endParaRPr>
          </a:p>
        </p:txBody>
      </p:sp>
      <p:sp>
        <p:nvSpPr>
          <p:cNvPr id="12083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208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D498015-28AE-485C-A323-3B127DF9E379}" type="slidenum">
              <a:rPr lang="en-US" smtClean="0">
                <a:latin typeface="Times New Roman" charset="0"/>
              </a:rPr>
              <a:pPr/>
              <a:t>31</a:t>
            </a:fld>
            <a:endParaRPr lang="en-US" smtClean="0">
              <a:latin typeface="Times New Roman" charset="0"/>
            </a:endParaRPr>
          </a:p>
        </p:txBody>
      </p:sp>
      <p:sp>
        <p:nvSpPr>
          <p:cNvPr id="120838" name="Rectangle 2"/>
          <p:cNvSpPr>
            <a:spLocks noChangeArrowheads="1" noTextEdit="1"/>
          </p:cNvSpPr>
          <p:nvPr>
            <p:ph type="sldImg"/>
          </p:nvPr>
        </p:nvSpPr>
        <p:spPr bwMode="auto">
          <a:noFill/>
          <a:ln>
            <a:solidFill>
              <a:srgbClr val="000000"/>
            </a:solidFill>
            <a:miter lim="800000"/>
            <a:headEnd/>
            <a:tailEnd/>
          </a:ln>
        </p:spPr>
      </p:sp>
      <p:sp>
        <p:nvSpPr>
          <p:cNvPr id="1208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3.Davis 29 from:</a:t>
            </a:r>
          </a:p>
          <a:p>
            <a:pPr eaLnBrk="1" hangingPunct="1">
              <a:spcBef>
                <a:spcPct val="0"/>
              </a:spcBef>
            </a:pPr>
            <a:r>
              <a:rPr lang="en-US" smtClean="0"/>
              <a:t>Kassin, S. (1998). </a:t>
            </a:r>
            <a:r>
              <a:rPr lang="en-US" i="1" smtClean="0"/>
              <a:t>Psychology</a:t>
            </a:r>
            <a:r>
              <a:rPr lang="en-US" smtClean="0"/>
              <a:t>, second edition. Upper Saddle River, NJ: Prentice Hall.</a:t>
            </a:r>
          </a:p>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0342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33D4CDF4-0D93-4868-B143-CEB21FF8130F}" type="datetime1">
              <a:rPr lang="en-US" smtClean="0">
                <a:latin typeface="Times New Roman" charset="0"/>
              </a:rPr>
              <a:pPr/>
              <a:t>10/14/2013</a:t>
            </a:fld>
            <a:endParaRPr lang="en-US" smtClean="0">
              <a:latin typeface="Times New Roman" charset="0"/>
            </a:endParaRPr>
          </a:p>
        </p:txBody>
      </p:sp>
      <p:sp>
        <p:nvSpPr>
          <p:cNvPr id="10342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034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BFA321C-1D86-4899-BDEC-C880471AF2F3}" type="slidenum">
              <a:rPr lang="en-US" smtClean="0">
                <a:latin typeface="Times New Roman" charset="0"/>
              </a:rPr>
              <a:pPr/>
              <a:t>3</a:t>
            </a:fld>
            <a:endParaRPr lang="en-US" smtClean="0">
              <a:latin typeface="Times New Roman" charset="0"/>
            </a:endParaRPr>
          </a:p>
        </p:txBody>
      </p:sp>
      <p:sp>
        <p:nvSpPr>
          <p:cNvPr id="103430" name="Rectangle 2"/>
          <p:cNvSpPr>
            <a:spLocks noChangeArrowheads="1" noTextEdit="1"/>
          </p:cNvSpPr>
          <p:nvPr>
            <p:ph type="sldImg"/>
          </p:nvPr>
        </p:nvSpPr>
        <p:spPr bwMode="auto">
          <a:noFill/>
          <a:ln>
            <a:solidFill>
              <a:srgbClr val="000000"/>
            </a:solidFill>
            <a:miter lim="800000"/>
            <a:headEnd/>
            <a:tailEnd/>
          </a:ln>
        </p:spPr>
      </p:sp>
      <p:sp>
        <p:nvSpPr>
          <p:cNvPr id="1034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3.23 from:</a:t>
            </a:r>
          </a:p>
          <a:p>
            <a:pPr eaLnBrk="1" hangingPunct="1">
              <a:spcBef>
                <a:spcPct val="0"/>
              </a:spcBef>
            </a:pPr>
            <a:r>
              <a:rPr lang="en-US" smtClean="0"/>
              <a:t>Kassin, S. (1998). </a:t>
            </a:r>
            <a:r>
              <a:rPr lang="en-US" i="1" smtClean="0"/>
              <a:t>Psychology</a:t>
            </a:r>
            <a:r>
              <a:rPr lang="en-US" smtClean="0"/>
              <a:t>, second edition. Upper Saddle River, NJ: Prentice Hall.</a:t>
            </a:r>
          </a:p>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2185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EC2A7C65-96F6-4D23-AAEF-FAF154396865}" type="datetime1">
              <a:rPr lang="en-US" smtClean="0">
                <a:latin typeface="Times New Roman" charset="0"/>
              </a:rPr>
              <a:pPr/>
              <a:t>10/14/2013</a:t>
            </a:fld>
            <a:endParaRPr lang="en-US" smtClean="0">
              <a:latin typeface="Times New Roman" charset="0"/>
            </a:endParaRPr>
          </a:p>
        </p:txBody>
      </p:sp>
      <p:sp>
        <p:nvSpPr>
          <p:cNvPr id="12186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218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8E9B89A-6F77-4A19-9412-0027FC9007E6}" type="slidenum">
              <a:rPr lang="en-US" smtClean="0">
                <a:latin typeface="Times New Roman" charset="0"/>
              </a:rPr>
              <a:pPr/>
              <a:t>32</a:t>
            </a:fld>
            <a:endParaRPr lang="en-US" smtClean="0">
              <a:latin typeface="Times New Roman" charset="0"/>
            </a:endParaRPr>
          </a:p>
        </p:txBody>
      </p:sp>
      <p:sp>
        <p:nvSpPr>
          <p:cNvPr id="121862" name="Rectangle 2"/>
          <p:cNvSpPr>
            <a:spLocks noChangeArrowheads="1" noTextEdit="1"/>
          </p:cNvSpPr>
          <p:nvPr>
            <p:ph type="sldImg"/>
          </p:nvPr>
        </p:nvSpPr>
        <p:spPr bwMode="auto">
          <a:noFill/>
          <a:ln>
            <a:solidFill>
              <a:srgbClr val="000000"/>
            </a:solidFill>
            <a:miter lim="800000"/>
            <a:headEnd/>
            <a:tailEnd/>
          </a:ln>
        </p:spPr>
      </p:sp>
      <p:sp>
        <p:nvSpPr>
          <p:cNvPr id="1218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3.33 from:</a:t>
            </a:r>
          </a:p>
          <a:p>
            <a:pPr eaLnBrk="1" hangingPunct="1">
              <a:spcBef>
                <a:spcPct val="0"/>
              </a:spcBef>
            </a:pPr>
            <a:r>
              <a:rPr lang="en-US" smtClean="0"/>
              <a:t>Kassin, S. (1998). </a:t>
            </a:r>
            <a:r>
              <a:rPr lang="en-US" i="1" smtClean="0"/>
              <a:t>Psychology</a:t>
            </a:r>
            <a:r>
              <a:rPr lang="en-US" smtClean="0"/>
              <a:t>, second edition. Upper Saddle River, NJ: Prentice Hall.</a:t>
            </a:r>
          </a:p>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0445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94A6BDAB-BF6C-4D81-B667-7338EBA197EA}" type="datetime1">
              <a:rPr lang="en-US" smtClean="0">
                <a:latin typeface="Times New Roman" charset="0"/>
              </a:rPr>
              <a:pPr/>
              <a:t>10/14/2013</a:t>
            </a:fld>
            <a:endParaRPr lang="en-US" smtClean="0">
              <a:latin typeface="Times New Roman" charset="0"/>
            </a:endParaRPr>
          </a:p>
        </p:txBody>
      </p:sp>
      <p:sp>
        <p:nvSpPr>
          <p:cNvPr id="10445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044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07CF189-4944-4CEF-B504-37CDD8AFECC6}" type="slidenum">
              <a:rPr lang="en-US" smtClean="0">
                <a:latin typeface="Times New Roman" charset="0"/>
              </a:rPr>
              <a:pPr/>
              <a:t>10</a:t>
            </a:fld>
            <a:endParaRPr lang="en-US" smtClean="0">
              <a:latin typeface="Times New Roman" charset="0"/>
            </a:endParaRPr>
          </a:p>
        </p:txBody>
      </p:sp>
      <p:sp>
        <p:nvSpPr>
          <p:cNvPr id="10445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4455"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0547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8AB7A425-EFA9-4FA1-BCC6-DE222F1B760F}" type="datetime1">
              <a:rPr lang="en-US" smtClean="0">
                <a:latin typeface="Times New Roman" charset="0"/>
              </a:rPr>
              <a:pPr/>
              <a:t>10/14/2013</a:t>
            </a:fld>
            <a:endParaRPr lang="en-US" smtClean="0">
              <a:latin typeface="Times New Roman" charset="0"/>
            </a:endParaRPr>
          </a:p>
        </p:txBody>
      </p:sp>
      <p:sp>
        <p:nvSpPr>
          <p:cNvPr id="10547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054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2BDC1DE-0323-470E-997A-F259592ABAAB}" type="slidenum">
              <a:rPr lang="en-US" smtClean="0">
                <a:latin typeface="Times New Roman" charset="0"/>
              </a:rPr>
              <a:pPr/>
              <a:t>11</a:t>
            </a:fld>
            <a:endParaRPr lang="en-US" smtClean="0">
              <a:latin typeface="Times New Roman" charset="0"/>
            </a:endParaRPr>
          </a:p>
        </p:txBody>
      </p:sp>
      <p:sp>
        <p:nvSpPr>
          <p:cNvPr id="105478" name="Rectangle 2"/>
          <p:cNvSpPr>
            <a:spLocks noChangeArrowheads="1" noTextEdit="1"/>
          </p:cNvSpPr>
          <p:nvPr>
            <p:ph type="sldImg"/>
          </p:nvPr>
        </p:nvSpPr>
        <p:spPr bwMode="auto">
          <a:noFill/>
          <a:ln>
            <a:solidFill>
              <a:srgbClr val="000000"/>
            </a:solidFill>
            <a:miter lim="800000"/>
            <a:headEnd/>
            <a:tailEnd/>
          </a:ln>
        </p:spPr>
      </p:sp>
      <p:sp>
        <p:nvSpPr>
          <p:cNvPr id="1054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0649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338DEDFA-409F-455C-8513-0F579B03E8AB}" type="datetime1">
              <a:rPr lang="en-US" smtClean="0">
                <a:latin typeface="Times New Roman" charset="0"/>
              </a:rPr>
              <a:pPr/>
              <a:t>10/14/2013</a:t>
            </a:fld>
            <a:endParaRPr lang="en-US" smtClean="0">
              <a:latin typeface="Times New Roman" charset="0"/>
            </a:endParaRPr>
          </a:p>
        </p:txBody>
      </p:sp>
      <p:sp>
        <p:nvSpPr>
          <p:cNvPr id="10650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065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B3C905D-7A20-48A3-8DC1-B40B8E950124}" type="slidenum">
              <a:rPr lang="en-US" smtClean="0">
                <a:latin typeface="Times New Roman" charset="0"/>
              </a:rPr>
              <a:pPr/>
              <a:t>12</a:t>
            </a:fld>
            <a:endParaRPr lang="en-US" smtClean="0">
              <a:latin typeface="Times New Roman" charset="0"/>
            </a:endParaRPr>
          </a:p>
        </p:txBody>
      </p:sp>
      <p:sp>
        <p:nvSpPr>
          <p:cNvPr id="106502" name="Rectangle 2"/>
          <p:cNvSpPr>
            <a:spLocks noChangeArrowheads="1" noTextEdit="1"/>
          </p:cNvSpPr>
          <p:nvPr>
            <p:ph type="sldImg"/>
          </p:nvPr>
        </p:nvSpPr>
        <p:spPr bwMode="auto">
          <a:noFill/>
          <a:ln>
            <a:solidFill>
              <a:srgbClr val="000000"/>
            </a:solidFill>
            <a:miter lim="800000"/>
            <a:headEnd/>
            <a:tailEnd/>
          </a:ln>
        </p:spPr>
      </p:sp>
      <p:sp>
        <p:nvSpPr>
          <p:cNvPr id="1065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3.24 from:</a:t>
            </a:r>
          </a:p>
          <a:p>
            <a:pPr eaLnBrk="1" hangingPunct="1">
              <a:spcBef>
                <a:spcPct val="0"/>
              </a:spcBef>
            </a:pPr>
            <a:r>
              <a:rPr lang="en-US" smtClean="0"/>
              <a:t>Kassin, S. (1998). </a:t>
            </a:r>
            <a:r>
              <a:rPr lang="en-US" i="1" smtClean="0"/>
              <a:t>Psychology</a:t>
            </a:r>
            <a:r>
              <a:rPr lang="en-US" smtClean="0"/>
              <a:t>, second edition. Upper Saddle River, NJ: Prentice Hall.</a:t>
            </a:r>
          </a:p>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0752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7C8E354B-126D-46C1-9E1F-086495DAA150}" type="datetime1">
              <a:rPr lang="en-US" smtClean="0">
                <a:latin typeface="Times New Roman" charset="0"/>
              </a:rPr>
              <a:pPr/>
              <a:t>10/14/2013</a:t>
            </a:fld>
            <a:endParaRPr lang="en-US" smtClean="0">
              <a:latin typeface="Times New Roman" charset="0"/>
            </a:endParaRPr>
          </a:p>
        </p:txBody>
      </p:sp>
      <p:sp>
        <p:nvSpPr>
          <p:cNvPr id="10752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075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EF0409D-6731-42A8-B063-A04EE27AA7BE}" type="slidenum">
              <a:rPr lang="en-US" smtClean="0">
                <a:latin typeface="Times New Roman" charset="0"/>
              </a:rPr>
              <a:pPr/>
              <a:t>13</a:t>
            </a:fld>
            <a:endParaRPr lang="en-US" smtClean="0">
              <a:latin typeface="Times New Roman" charset="0"/>
            </a:endParaRPr>
          </a:p>
        </p:txBody>
      </p:sp>
      <p:sp>
        <p:nvSpPr>
          <p:cNvPr id="10752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7527"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0854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107624D8-026E-416A-83F6-A5EE2B65DC4D}" type="datetime1">
              <a:rPr lang="en-US" smtClean="0">
                <a:latin typeface="Times New Roman" charset="0"/>
              </a:rPr>
              <a:pPr/>
              <a:t>10/14/2013</a:t>
            </a:fld>
            <a:endParaRPr lang="en-US" smtClean="0">
              <a:latin typeface="Times New Roman" charset="0"/>
            </a:endParaRPr>
          </a:p>
        </p:txBody>
      </p:sp>
      <p:sp>
        <p:nvSpPr>
          <p:cNvPr id="10854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085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F68EAB8-0A71-4590-96EB-AA369DBEDE25}" type="slidenum">
              <a:rPr lang="en-US" smtClean="0">
                <a:latin typeface="Times New Roman" charset="0"/>
              </a:rPr>
              <a:pPr/>
              <a:t>14</a:t>
            </a:fld>
            <a:endParaRPr lang="en-US" smtClean="0">
              <a:latin typeface="Times New Roman" charset="0"/>
            </a:endParaRPr>
          </a:p>
        </p:txBody>
      </p:sp>
      <p:sp>
        <p:nvSpPr>
          <p:cNvPr id="108550" name="Rectangle 2"/>
          <p:cNvSpPr>
            <a:spLocks noChangeArrowheads="1" noTextEdit="1"/>
          </p:cNvSpPr>
          <p:nvPr>
            <p:ph type="sldImg"/>
          </p:nvPr>
        </p:nvSpPr>
        <p:spPr bwMode="auto">
          <a:noFill/>
          <a:ln>
            <a:solidFill>
              <a:srgbClr val="000000"/>
            </a:solidFill>
            <a:miter lim="800000"/>
            <a:headEnd/>
            <a:tailEnd/>
          </a:ln>
        </p:spPr>
      </p:sp>
      <p:sp>
        <p:nvSpPr>
          <p:cNvPr id="1085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3.25 from:</a:t>
            </a:r>
          </a:p>
          <a:p>
            <a:pPr eaLnBrk="1" hangingPunct="1">
              <a:spcBef>
                <a:spcPct val="0"/>
              </a:spcBef>
            </a:pPr>
            <a:r>
              <a:rPr lang="en-US" smtClean="0"/>
              <a:t>Kassin, S. (1998). </a:t>
            </a:r>
            <a:r>
              <a:rPr lang="en-US" i="1" smtClean="0"/>
              <a:t>Psychology</a:t>
            </a:r>
            <a:r>
              <a:rPr lang="en-US" smtClean="0"/>
              <a:t>, second edition. Upper Saddle River, NJ: Prentice Hall.</a:t>
            </a:r>
          </a:p>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0957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735496D1-8837-4EFB-AC97-DB339AF87D69}" type="datetime1">
              <a:rPr lang="en-US" smtClean="0">
                <a:latin typeface="Times New Roman" charset="0"/>
              </a:rPr>
              <a:pPr/>
              <a:t>10/14/2013</a:t>
            </a:fld>
            <a:endParaRPr lang="en-US" smtClean="0">
              <a:latin typeface="Times New Roman" charset="0"/>
            </a:endParaRPr>
          </a:p>
        </p:txBody>
      </p:sp>
      <p:sp>
        <p:nvSpPr>
          <p:cNvPr id="10957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095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3D9C71F-0345-404B-BC04-E01C2C42A08B}" type="slidenum">
              <a:rPr lang="en-US" smtClean="0">
                <a:latin typeface="Times New Roman" charset="0"/>
              </a:rPr>
              <a:pPr/>
              <a:t>17</a:t>
            </a:fld>
            <a:endParaRPr lang="en-US" smtClean="0">
              <a:latin typeface="Times New Roman" charset="0"/>
            </a:endParaRPr>
          </a:p>
        </p:txBody>
      </p:sp>
      <p:sp>
        <p:nvSpPr>
          <p:cNvPr id="10957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9575"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Figure 5.07 from</a:t>
            </a:r>
          </a:p>
          <a:p>
            <a:pPr eaLnBrk="1" hangingPunct="1">
              <a:spcBef>
                <a:spcPct val="0"/>
              </a:spcBef>
            </a:pPr>
            <a:r>
              <a:rPr lang="en-US" smtClean="0"/>
              <a:t>Wade, C., &amp; Tavris, C. (2002). </a:t>
            </a:r>
            <a:r>
              <a:rPr lang="en-US" i="1" smtClean="0"/>
              <a:t>Invitation to Psychology</a:t>
            </a:r>
            <a:r>
              <a:rPr lang="en-US" smtClean="0"/>
              <a:t>, 2</a:t>
            </a:r>
            <a:r>
              <a:rPr lang="en-US" baseline="30000" smtClean="0"/>
              <a:t>nd</a:t>
            </a:r>
            <a:r>
              <a:rPr lang="en-US" smtClean="0"/>
              <a:t> Ed. Upper Saddle River, NJ: Prentice Hall.</a:t>
            </a:r>
          </a:p>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Times New Roman" charset="0"/>
              </a:rPr>
              <a:t>Sensation &amp; Perception</a:t>
            </a:r>
          </a:p>
        </p:txBody>
      </p:sp>
      <p:sp>
        <p:nvSpPr>
          <p:cNvPr id="11059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B1ECA9D7-4573-41D1-9F6C-E1573AA912CB}" type="datetime1">
              <a:rPr lang="en-US" smtClean="0">
                <a:latin typeface="Times New Roman" charset="0"/>
              </a:rPr>
              <a:pPr/>
              <a:t>10/14/2013</a:t>
            </a:fld>
            <a:endParaRPr lang="en-US" smtClean="0">
              <a:latin typeface="Times New Roman" charset="0"/>
            </a:endParaRPr>
          </a:p>
        </p:txBody>
      </p:sp>
      <p:sp>
        <p:nvSpPr>
          <p:cNvPr id="11059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Times New Roman" charset="0"/>
              </a:rPr>
              <a:t>©1999 Prentice Hall </a:t>
            </a:r>
          </a:p>
        </p:txBody>
      </p:sp>
      <p:sp>
        <p:nvSpPr>
          <p:cNvPr id="1105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687798-2BD7-47E5-BC75-1D3830C43A53}" type="slidenum">
              <a:rPr lang="en-US" smtClean="0">
                <a:latin typeface="Times New Roman" charset="0"/>
              </a:rPr>
              <a:pPr/>
              <a:t>18</a:t>
            </a:fld>
            <a:endParaRPr lang="en-US" smtClean="0">
              <a:latin typeface="Times New Roman" charset="0"/>
            </a:endParaRPr>
          </a:p>
        </p:txBody>
      </p:sp>
      <p:sp>
        <p:nvSpPr>
          <p:cNvPr id="110598" name="Rectangle 2"/>
          <p:cNvSpPr>
            <a:spLocks noChangeArrowheads="1" noTextEdit="1"/>
          </p:cNvSpPr>
          <p:nvPr>
            <p:ph type="sldImg"/>
          </p:nvPr>
        </p:nvSpPr>
        <p:spPr bwMode="auto">
          <a:noFill/>
          <a:ln>
            <a:solidFill>
              <a:srgbClr val="000000"/>
            </a:solidFill>
            <a:miter lim="800000"/>
            <a:headEnd/>
            <a:tailEnd/>
          </a:ln>
        </p:spPr>
      </p:sp>
      <p:sp>
        <p:nvSpPr>
          <p:cNvPr id="1105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3.3Davis 2 from:</a:t>
            </a:r>
          </a:p>
          <a:p>
            <a:pPr eaLnBrk="1" hangingPunct="1">
              <a:spcBef>
                <a:spcPct val="0"/>
              </a:spcBef>
            </a:pPr>
            <a:r>
              <a:rPr lang="en-US" smtClean="0"/>
              <a:t>Kassin, S. (1998). </a:t>
            </a:r>
            <a:r>
              <a:rPr lang="en-US" i="1" smtClean="0"/>
              <a:t>Psychology</a:t>
            </a:r>
            <a:r>
              <a:rPr lang="en-US" smtClean="0"/>
              <a:t>, second edition. Upper Saddle River, NJ: Prentice Hall.</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10/14/2013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r>
              <a:rPr lang="en-US"/>
              <a:t>©1999 Prentice Hall </a:t>
            </a:r>
          </a:p>
        </p:txBody>
      </p:sp>
      <p:sp>
        <p:nvSpPr>
          <p:cNvPr id="7" name="Rectangle 11"/>
          <p:cNvSpPr>
            <a:spLocks noGrp="1" noChangeArrowheads="1"/>
          </p:cNvSpPr>
          <p:nvPr>
            <p:ph type="sldNum" sz="quarter" idx="12"/>
          </p:nvPr>
        </p:nvSpPr>
        <p:spPr/>
        <p:txBody>
          <a:bodyPr/>
          <a:lstStyle>
            <a:lvl1pPr>
              <a:defRPr/>
            </a:lvl1pPr>
          </a:lstStyle>
          <a:p>
            <a:pPr>
              <a:defRPr/>
            </a:pPr>
            <a:fld id="{952B00AE-2909-42DA-B00E-DD9E0ACDA1D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D458535-B951-4FE4-A82A-8996192B38B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1018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800" y="42354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r>
              <a:rPr lang="en-US"/>
              <a:t>©1999 Prentice Hall </a:t>
            </a:r>
          </a:p>
        </p:txBody>
      </p:sp>
      <p:sp>
        <p:nvSpPr>
          <p:cNvPr id="7" name="Rectangle 11"/>
          <p:cNvSpPr>
            <a:spLocks noGrp="1" noChangeArrowheads="1"/>
          </p:cNvSpPr>
          <p:nvPr>
            <p:ph type="sldNum" sz="quarter" idx="12"/>
          </p:nvPr>
        </p:nvSpPr>
        <p:spPr/>
        <p:txBody>
          <a:bodyPr/>
          <a:lstStyle>
            <a:lvl1pPr>
              <a:defRPr/>
            </a:lvl1pPr>
          </a:lstStyle>
          <a:p>
            <a:pPr>
              <a:defRPr/>
            </a:pPr>
            <a:fld id="{FE2AB368-91AC-4A4A-A73D-87746D1CA9A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66800" y="42354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r>
              <a:rPr lang="en-US"/>
              <a:t>©1999 Prentice Hall </a:t>
            </a:r>
          </a:p>
        </p:txBody>
      </p:sp>
      <p:sp>
        <p:nvSpPr>
          <p:cNvPr id="7" name="Rectangle 11"/>
          <p:cNvSpPr>
            <a:spLocks noGrp="1" noChangeArrowheads="1"/>
          </p:cNvSpPr>
          <p:nvPr>
            <p:ph type="sldNum" sz="quarter" idx="12"/>
          </p:nvPr>
        </p:nvSpPr>
        <p:spPr/>
        <p:txBody>
          <a:bodyPr/>
          <a:lstStyle>
            <a:lvl1pPr>
              <a:defRPr/>
            </a:lvl1pPr>
          </a:lstStyle>
          <a:p>
            <a:pPr>
              <a:defRPr/>
            </a:pPr>
            <a:fld id="{607E697C-480E-41C6-8FFF-D4651C6B113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21018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42354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p:txBody>
          <a:bodyPr/>
          <a:lstStyle>
            <a:lvl1pPr>
              <a:defRPr/>
            </a:lvl1pPr>
          </a:lstStyle>
          <a:p>
            <a:pPr>
              <a:defRPr/>
            </a:pPr>
            <a:endParaRPr lang="en-US"/>
          </a:p>
        </p:txBody>
      </p:sp>
      <p:sp>
        <p:nvSpPr>
          <p:cNvPr id="7" name="Rectangle 8"/>
          <p:cNvSpPr>
            <a:spLocks noGrp="1" noChangeArrowheads="1"/>
          </p:cNvSpPr>
          <p:nvPr>
            <p:ph type="ftr" sz="quarter" idx="11"/>
          </p:nvPr>
        </p:nvSpPr>
        <p:spPr/>
        <p:txBody>
          <a:bodyPr/>
          <a:lstStyle>
            <a:lvl1pPr>
              <a:defRPr/>
            </a:lvl1pPr>
          </a:lstStyle>
          <a:p>
            <a:pPr>
              <a:defRPr/>
            </a:pPr>
            <a:r>
              <a:rPr lang="en-US"/>
              <a:t>©1999 Prentice Hall </a:t>
            </a:r>
          </a:p>
        </p:txBody>
      </p:sp>
      <p:sp>
        <p:nvSpPr>
          <p:cNvPr id="8" name="Rectangle 11"/>
          <p:cNvSpPr>
            <a:spLocks noGrp="1" noChangeArrowheads="1"/>
          </p:cNvSpPr>
          <p:nvPr>
            <p:ph type="sldNum" sz="quarter" idx="12"/>
          </p:nvPr>
        </p:nvSpPr>
        <p:spPr/>
        <p:txBody>
          <a:bodyPr/>
          <a:lstStyle>
            <a:lvl1pPr>
              <a:defRPr/>
            </a:lvl1pPr>
          </a:lstStyle>
          <a:p>
            <a:pPr>
              <a:defRPr/>
            </a:pPr>
            <a:fld id="{EC20F9E9-AC90-4730-9578-A665E130893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A105CB-1539-47FC-968F-9972B7D464A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9CBBF4-BDAD-40DE-8FCF-CE0DB534FD6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CA825E-C77C-4544-80D2-AA16FE5E359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10/14/2013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10/14/2013</a:t>
            </a:fld>
            <a:endParaRPr lang="en-US"/>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3F416CD-67A3-4CF0-A210-F6AF31AC147F}" type="datetimeFigureOut">
              <a:rPr lang="en-US" smtClean="0"/>
              <a:pPr/>
              <a:t>10/14/2013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10/14/2013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10/14/2013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10/14/2013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10/14/2013</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www.sapdesignguild.org/resources/optical_illusions/perspective.html" TargetMode="External"/><Relationship Id="rId2" Type="http://schemas.openxmlformats.org/officeDocument/2006/relationships/image" Target="../media/image52.png"/><Relationship Id="rId1" Type="http://schemas.openxmlformats.org/officeDocument/2006/relationships/slideLayout" Target="../slideLayouts/slideLayout19.xml"/><Relationship Id="rId4" Type="http://schemas.openxmlformats.org/officeDocument/2006/relationships/hyperlink" Target="http://www.killsometime.com/illusions/Optical-Illusion.asp?Illusion-ID=36"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scri.fsu.edu/~dennisl/CMS/figs/arrows400.gi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Image:Reification.jp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4419600" cy="2133600"/>
          </a:xfrm>
          <a:solidFill>
            <a:schemeClr val="bg1"/>
          </a:solidFill>
        </p:spPr>
        <p:txBody>
          <a:bodyPr>
            <a:normAutofit fontScale="90000"/>
          </a:bodyPr>
          <a:lstStyle/>
          <a:p>
            <a:pPr eaLnBrk="1" hangingPunct="1"/>
            <a:r>
              <a:rPr lang="en-US" smtClean="0"/>
              <a:t/>
            </a:r>
            <a:br>
              <a:rPr lang="en-US" smtClean="0"/>
            </a:br>
            <a:r>
              <a:rPr lang="en-US" smtClean="0">
                <a:latin typeface="AvantGarde Bk BT" pitchFamily="34" charset="0"/>
              </a:rPr>
              <a:t>Factors that Influence Perception</a:t>
            </a:r>
            <a:r>
              <a:rPr lang="en-US" smtClean="0"/>
              <a:t/>
            </a:r>
            <a:br>
              <a:rPr lang="en-US" smtClean="0"/>
            </a:br>
            <a:endParaRPr lang="en-US" smtClean="0"/>
          </a:p>
        </p:txBody>
      </p:sp>
      <p:sp>
        <p:nvSpPr>
          <p:cNvPr id="4099" name="Rectangle 3"/>
          <p:cNvSpPr>
            <a:spLocks noGrp="1" noChangeArrowheads="1"/>
          </p:cNvSpPr>
          <p:nvPr>
            <p:ph type="body" idx="1"/>
          </p:nvPr>
        </p:nvSpPr>
        <p:spPr>
          <a:xfrm>
            <a:off x="609600" y="2438400"/>
            <a:ext cx="7391400" cy="4038600"/>
          </a:xfrm>
          <a:solidFill>
            <a:schemeClr val="bg1"/>
          </a:solidFill>
        </p:spPr>
        <p:txBody>
          <a:bodyPr>
            <a:normAutofit fontScale="92500" lnSpcReduction="10000"/>
          </a:bodyPr>
          <a:lstStyle/>
          <a:p>
            <a:pPr eaLnBrk="1" hangingPunct="1">
              <a:lnSpc>
                <a:spcPct val="90000"/>
              </a:lnSpc>
              <a:buFont typeface="Wingdings" pitchFamily="2" charset="2"/>
              <a:buChar char="§"/>
            </a:pPr>
            <a:r>
              <a:rPr lang="en-US" sz="2800" b="1" smtClean="0">
                <a:latin typeface="AvantGarde Bk BT" pitchFamily="34" charset="0"/>
              </a:rPr>
              <a:t>The Object of Perception:</a:t>
            </a:r>
          </a:p>
          <a:p>
            <a:pPr eaLnBrk="1" hangingPunct="1">
              <a:lnSpc>
                <a:spcPct val="90000"/>
              </a:lnSpc>
              <a:buFontTx/>
              <a:buNone/>
            </a:pPr>
            <a:r>
              <a:rPr lang="en-US" sz="2800" smtClean="0">
                <a:latin typeface="AvantGarde Bk BT" pitchFamily="34" charset="0"/>
              </a:rPr>
              <a:t>	</a:t>
            </a:r>
            <a:r>
              <a:rPr lang="en-US" sz="2800" i="1" smtClean="0">
                <a:latin typeface="AvantGarde Bk BT" pitchFamily="34" charset="0"/>
              </a:rPr>
              <a:t>some things in our environment tend to attract attention</a:t>
            </a:r>
          </a:p>
          <a:p>
            <a:pPr eaLnBrk="1" hangingPunct="1">
              <a:lnSpc>
                <a:spcPct val="90000"/>
              </a:lnSpc>
              <a:buFont typeface="Wingdings" pitchFamily="2" charset="2"/>
              <a:buChar char="§"/>
            </a:pPr>
            <a:r>
              <a:rPr lang="en-US" sz="2800" b="1" smtClean="0">
                <a:latin typeface="AvantGarde Bk BT" pitchFamily="34" charset="0"/>
              </a:rPr>
              <a:t>Backgrounds and Surroundings</a:t>
            </a:r>
          </a:p>
          <a:p>
            <a:pPr eaLnBrk="1" hangingPunct="1">
              <a:lnSpc>
                <a:spcPct val="90000"/>
              </a:lnSpc>
              <a:buFont typeface="Wingdings" pitchFamily="2" charset="2"/>
              <a:buNone/>
            </a:pPr>
            <a:r>
              <a:rPr lang="en-US" sz="2800" smtClean="0">
                <a:latin typeface="AvantGarde Bk BT" pitchFamily="34" charset="0"/>
              </a:rPr>
              <a:t>	</a:t>
            </a:r>
            <a:r>
              <a:rPr lang="en-US" sz="2800" i="1" smtClean="0">
                <a:latin typeface="AvantGarde Bk BT" pitchFamily="34" charset="0"/>
              </a:rPr>
              <a:t>our surroundings at the moment of perception will affect our perceptions</a:t>
            </a:r>
          </a:p>
          <a:p>
            <a:pPr eaLnBrk="1" hangingPunct="1">
              <a:lnSpc>
                <a:spcPct val="90000"/>
              </a:lnSpc>
              <a:buFont typeface="Wingdings" pitchFamily="2" charset="2"/>
              <a:buChar char="§"/>
            </a:pPr>
            <a:r>
              <a:rPr lang="en-US" sz="2800" b="1" smtClean="0">
                <a:latin typeface="AvantGarde Bk BT" pitchFamily="34" charset="0"/>
              </a:rPr>
              <a:t>The Perceiver</a:t>
            </a:r>
          </a:p>
          <a:p>
            <a:pPr eaLnBrk="1" hangingPunct="1">
              <a:lnSpc>
                <a:spcPct val="90000"/>
              </a:lnSpc>
              <a:buFont typeface="Wingdings" pitchFamily="2" charset="2"/>
              <a:buNone/>
            </a:pPr>
            <a:r>
              <a:rPr lang="en-US" sz="2800" smtClean="0">
                <a:latin typeface="AvantGarde Bk BT" pitchFamily="34" charset="0"/>
              </a:rPr>
              <a:t>	</a:t>
            </a:r>
            <a:r>
              <a:rPr lang="en-US" sz="2800" i="1" smtClean="0">
                <a:latin typeface="AvantGarde Bk BT" pitchFamily="34" charset="0"/>
              </a:rPr>
              <a:t>we each bring unique experiences and personal points of view to each situation</a:t>
            </a:r>
          </a:p>
          <a:p>
            <a:pPr eaLnBrk="1" hangingPunct="1">
              <a:lnSpc>
                <a:spcPct val="90000"/>
              </a:lnSpc>
              <a:buFont typeface="Wingdings" pitchFamily="2" charset="2"/>
              <a:buChar char="§"/>
            </a:pPr>
            <a:endParaRPr lang="en-US" sz="2800" i="1" smtClean="0">
              <a:latin typeface="AvantGarde Bk BT" pitchFamily="34" charset="0"/>
            </a:endParaRPr>
          </a:p>
          <a:p>
            <a:pPr eaLnBrk="1" hangingPunct="1">
              <a:lnSpc>
                <a:spcPct val="90000"/>
              </a:lnSpc>
              <a:buFontTx/>
              <a:buNone/>
            </a:pPr>
            <a:r>
              <a:rPr lang="en-US" sz="2800" smtClean="0"/>
              <a:t>		</a:t>
            </a:r>
          </a:p>
        </p:txBody>
      </p:sp>
      <p:pic>
        <p:nvPicPr>
          <p:cNvPr id="39940" name="Picture 4" descr="C:\Documents and Settings\Owner\Application Data\Microsoft\Media Catalog\Downloaded Clips\cl4b\j0187587.wmf"/>
          <p:cNvPicPr>
            <a:picLocks noChangeAspect="1" noChangeArrowheads="1"/>
          </p:cNvPicPr>
          <p:nvPr/>
        </p:nvPicPr>
        <p:blipFill>
          <a:blip r:embed="rId2" cstate="print"/>
          <a:srcRect/>
          <a:stretch>
            <a:fillRect/>
          </a:stretch>
        </p:blipFill>
        <p:spPr bwMode="auto">
          <a:xfrm>
            <a:off x="5791200" y="381000"/>
            <a:ext cx="1544638" cy="1817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bg/>
                                          </p:spTgt>
                                        </p:tgtEl>
                                        <p:attrNameLst>
                                          <p:attrName>style.visibility</p:attrName>
                                        </p:attrNameLst>
                                      </p:cBhvr>
                                      <p:to>
                                        <p:strVal val="visible"/>
                                      </p:to>
                                    </p:set>
                                    <p:anim calcmode="lin" valueType="num">
                                      <p:cBhvr additive="base">
                                        <p:cTn id="7" dur="500" fill="hold"/>
                                        <p:tgtEl>
                                          <p:spTgt spid="4099">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additive="base">
                                        <p:cTn id="2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 calcmode="lin" valueType="num">
                                      <p:cBhvr additive="base">
                                        <p:cTn id="3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4" end="4"/>
                                            </p:txEl>
                                          </p:spTgt>
                                        </p:tgtEl>
                                        <p:attrNameLst>
                                          <p:attrName>style.visibility</p:attrName>
                                        </p:attrNameLst>
                                      </p:cBhvr>
                                      <p:to>
                                        <p:strVal val="visible"/>
                                      </p:to>
                                    </p:set>
                                    <p:anim calcmode="lin" valueType="num">
                                      <p:cBhvr additive="base">
                                        <p:cTn id="3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5" end="5"/>
                                            </p:txEl>
                                          </p:spTgt>
                                        </p:tgtEl>
                                        <p:attrNameLst>
                                          <p:attrName>style.visibility</p:attrName>
                                        </p:attrNameLst>
                                      </p:cBhvr>
                                      <p:to>
                                        <p:strVal val="visible"/>
                                      </p:to>
                                    </p:set>
                                    <p:anim calcmode="lin" valueType="num">
                                      <p:cBhvr additive="base">
                                        <p:cTn id="43"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9">
                                            <p:txEl>
                                              <p:pRg st="7" end="7"/>
                                            </p:txEl>
                                          </p:spTgt>
                                        </p:tgtEl>
                                        <p:attrNameLst>
                                          <p:attrName>style.visibility</p:attrName>
                                        </p:attrNameLst>
                                      </p:cBhvr>
                                      <p:to>
                                        <p:strVal val="visible"/>
                                      </p:to>
                                    </p:set>
                                    <p:anim calcmode="lin" valueType="num">
                                      <p:cBhvr additive="base">
                                        <p:cTn id="4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57200" y="762000"/>
            <a:ext cx="7772400" cy="914400"/>
          </a:xfrm>
        </p:spPr>
        <p:txBody>
          <a:bodyPr/>
          <a:lstStyle/>
          <a:p>
            <a:pPr eaLnBrk="1" hangingPunct="1"/>
            <a:r>
              <a:rPr lang="en-US" dirty="0" smtClean="0"/>
              <a:t>Depth and Distance Perception</a:t>
            </a:r>
          </a:p>
        </p:txBody>
      </p:sp>
      <p:sp>
        <p:nvSpPr>
          <p:cNvPr id="49156" name="Rectangle 3"/>
          <p:cNvSpPr>
            <a:spLocks noGrp="1" noChangeArrowheads="1"/>
          </p:cNvSpPr>
          <p:nvPr>
            <p:ph type="body" idx="1"/>
          </p:nvPr>
        </p:nvSpPr>
        <p:spPr>
          <a:xfrm>
            <a:off x="685800" y="1752600"/>
            <a:ext cx="7772400" cy="4419600"/>
          </a:xfrm>
        </p:spPr>
        <p:txBody>
          <a:bodyPr/>
          <a:lstStyle/>
          <a:p>
            <a:pPr eaLnBrk="1" hangingPunct="1"/>
            <a:r>
              <a:rPr lang="en-US" dirty="0" smtClean="0"/>
              <a:t>Binocular Cues: </a:t>
            </a:r>
          </a:p>
          <a:p>
            <a:pPr lvl="1" eaLnBrk="1" hangingPunct="1"/>
            <a:r>
              <a:rPr lang="en-US" dirty="0" smtClean="0"/>
              <a:t>Visual cues to depth or distance that require the use of both eyes.</a:t>
            </a:r>
          </a:p>
          <a:p>
            <a:pPr lvl="1" eaLnBrk="1" hangingPunct="1"/>
            <a:r>
              <a:rPr lang="en-US" dirty="0" smtClean="0"/>
              <a:t>Convergence: Turning inward of the eyes, which occurs when they focus on a nearby object</a:t>
            </a:r>
          </a:p>
          <a:p>
            <a:pPr lvl="1" eaLnBrk="1" hangingPunct="1"/>
            <a:r>
              <a:rPr lang="en-US" dirty="0" smtClean="0"/>
              <a:t>Retinal Disparity: The slight difference in lateral separation between two objects as seen by the left eye and the right eye.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1066800" y="838200"/>
            <a:ext cx="7772400" cy="990600"/>
          </a:xfrm>
        </p:spPr>
        <p:txBody>
          <a:bodyPr/>
          <a:lstStyle/>
          <a:p>
            <a:pPr eaLnBrk="1" hangingPunct="1"/>
            <a:r>
              <a:rPr lang="en-US" smtClean="0"/>
              <a:t>Depth and Distance Perception</a:t>
            </a:r>
          </a:p>
        </p:txBody>
      </p:sp>
      <p:sp>
        <p:nvSpPr>
          <p:cNvPr id="50180" name="Rectangle 3"/>
          <p:cNvSpPr>
            <a:spLocks noGrp="1" noChangeArrowheads="1"/>
          </p:cNvSpPr>
          <p:nvPr>
            <p:ph type="body" idx="1"/>
          </p:nvPr>
        </p:nvSpPr>
        <p:spPr/>
        <p:txBody>
          <a:bodyPr/>
          <a:lstStyle/>
          <a:p>
            <a:pPr eaLnBrk="1" hangingPunct="1"/>
            <a:r>
              <a:rPr lang="en-US" dirty="0" smtClean="0"/>
              <a:t>Monocular Cues: </a:t>
            </a:r>
          </a:p>
          <a:p>
            <a:pPr lvl="1" eaLnBrk="1" hangingPunct="1"/>
            <a:r>
              <a:rPr lang="en-US" dirty="0" smtClean="0"/>
              <a:t>Visual cues to depth or distance that can be used by one eye alone.</a:t>
            </a:r>
          </a:p>
          <a:p>
            <a:pPr eaLnBrk="1" hangingPunct="1"/>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762000"/>
            <a:ext cx="7772400" cy="1143000"/>
          </a:xfrm>
        </p:spPr>
        <p:txBody>
          <a:bodyPr/>
          <a:lstStyle/>
          <a:p>
            <a:pPr eaLnBrk="1" hangingPunct="1"/>
            <a:r>
              <a:rPr lang="en-US" dirty="0" smtClean="0"/>
              <a:t>The Ames Room</a:t>
            </a:r>
          </a:p>
        </p:txBody>
      </p:sp>
      <p:sp>
        <p:nvSpPr>
          <p:cNvPr id="51203" name="Rectangle 14"/>
          <p:cNvSpPr>
            <a:spLocks noGrp="1" noChangeArrowheads="1"/>
          </p:cNvSpPr>
          <p:nvPr>
            <p:ph type="body" sz="half" idx="1"/>
          </p:nvPr>
        </p:nvSpPr>
        <p:spPr>
          <a:xfrm>
            <a:off x="533400" y="2133600"/>
            <a:ext cx="4157663" cy="4114800"/>
          </a:xfrm>
        </p:spPr>
        <p:txBody>
          <a:bodyPr/>
          <a:lstStyle/>
          <a:p>
            <a:pPr eaLnBrk="1" hangingPunct="1">
              <a:lnSpc>
                <a:spcPct val="90000"/>
              </a:lnSpc>
            </a:pPr>
            <a:r>
              <a:rPr lang="en-US" sz="2800" dirty="0" smtClean="0"/>
              <a:t>A specially-built room that makes people seem to change size as they move around in it</a:t>
            </a:r>
          </a:p>
          <a:p>
            <a:pPr eaLnBrk="1" hangingPunct="1">
              <a:lnSpc>
                <a:spcPct val="90000"/>
              </a:lnSpc>
            </a:pPr>
            <a:r>
              <a:rPr lang="en-US" sz="2800" dirty="0" smtClean="0"/>
              <a:t>The room is not a rectangle, as viewers assume it is</a:t>
            </a:r>
          </a:p>
          <a:p>
            <a:pPr eaLnBrk="1" hangingPunct="1">
              <a:lnSpc>
                <a:spcPct val="90000"/>
              </a:lnSpc>
            </a:pPr>
            <a:r>
              <a:rPr lang="en-US" sz="2800" dirty="0" smtClean="0"/>
              <a:t>A single peephole prevents using binocular depth cues </a:t>
            </a:r>
          </a:p>
        </p:txBody>
      </p:sp>
      <p:pic>
        <p:nvPicPr>
          <p:cNvPr id="51204" name="Picture 16" descr="KA0324"/>
          <p:cNvPicPr>
            <a:picLocks noChangeAspect="1" noChangeArrowheads="1"/>
          </p:cNvPicPr>
          <p:nvPr>
            <p:ph sz="half" idx="2"/>
          </p:nvPr>
        </p:nvPicPr>
        <p:blipFill>
          <a:blip r:embed="rId3" cstate="print"/>
          <a:srcRect t="12000" b="2400"/>
          <a:stretch>
            <a:fillRect/>
          </a:stretch>
        </p:blipFill>
        <p:spPr>
          <a:xfrm>
            <a:off x="5029200" y="3070225"/>
            <a:ext cx="3810000" cy="21780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762000"/>
            <a:ext cx="8229600" cy="1066800"/>
          </a:xfrm>
        </p:spPr>
        <p:txBody>
          <a:bodyPr/>
          <a:lstStyle/>
          <a:p>
            <a:pPr eaLnBrk="1" hangingPunct="1"/>
            <a:r>
              <a:rPr lang="en-US" dirty="0" smtClean="0"/>
              <a:t>Visual Constancies</a:t>
            </a:r>
          </a:p>
        </p:txBody>
      </p:sp>
      <p:sp>
        <p:nvSpPr>
          <p:cNvPr id="52227" name="Rectangle 3"/>
          <p:cNvSpPr>
            <a:spLocks noGrp="1" noChangeArrowheads="1"/>
          </p:cNvSpPr>
          <p:nvPr>
            <p:ph type="body" idx="1"/>
          </p:nvPr>
        </p:nvSpPr>
        <p:spPr>
          <a:xfrm>
            <a:off x="685800" y="1981200"/>
            <a:ext cx="7772400" cy="4267200"/>
          </a:xfrm>
        </p:spPr>
        <p:txBody>
          <a:bodyPr/>
          <a:lstStyle/>
          <a:p>
            <a:pPr eaLnBrk="1" hangingPunct="1"/>
            <a:r>
              <a:rPr lang="en-US" dirty="0" smtClean="0"/>
              <a:t>The accurate perception of objects as stable or unchanged despite changes in the sensory patterns they produce.</a:t>
            </a:r>
          </a:p>
          <a:p>
            <a:pPr lvl="1" eaLnBrk="1" hangingPunct="1"/>
            <a:r>
              <a:rPr lang="en-US" dirty="0" smtClean="0"/>
              <a:t>Shape constancy</a:t>
            </a:r>
          </a:p>
          <a:p>
            <a:pPr lvl="1" eaLnBrk="1" hangingPunct="1"/>
            <a:r>
              <a:rPr lang="en-US" dirty="0" smtClean="0"/>
              <a:t>Location constancy</a:t>
            </a:r>
          </a:p>
          <a:p>
            <a:pPr lvl="1" eaLnBrk="1" hangingPunct="1"/>
            <a:r>
              <a:rPr lang="en-US" dirty="0" smtClean="0"/>
              <a:t>Size constancy</a:t>
            </a:r>
          </a:p>
          <a:p>
            <a:pPr lvl="1" eaLnBrk="1" hangingPunct="1"/>
            <a:r>
              <a:rPr lang="en-US" dirty="0" smtClean="0"/>
              <a:t>Brightness constancy</a:t>
            </a:r>
          </a:p>
          <a:p>
            <a:pPr lvl="1" eaLnBrk="1" hangingPunct="1"/>
            <a:r>
              <a:rPr lang="en-US" dirty="0" smtClean="0"/>
              <a:t>Color constancy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304800"/>
            <a:ext cx="7772400" cy="1143000"/>
          </a:xfrm>
        </p:spPr>
        <p:txBody>
          <a:bodyPr/>
          <a:lstStyle/>
          <a:p>
            <a:pPr eaLnBrk="1" hangingPunct="1"/>
            <a:r>
              <a:rPr lang="en-US" smtClean="0"/>
              <a:t>Shape Constancy</a:t>
            </a:r>
          </a:p>
        </p:txBody>
      </p:sp>
      <p:sp>
        <p:nvSpPr>
          <p:cNvPr id="53251" name="Rectangle 4"/>
          <p:cNvSpPr>
            <a:spLocks noGrp="1" noChangeArrowheads="1"/>
          </p:cNvSpPr>
          <p:nvPr>
            <p:ph type="body" sz="half" idx="1"/>
          </p:nvPr>
        </p:nvSpPr>
        <p:spPr>
          <a:xfrm>
            <a:off x="609600" y="1524000"/>
            <a:ext cx="7772400" cy="1981200"/>
          </a:xfrm>
        </p:spPr>
        <p:txBody>
          <a:bodyPr/>
          <a:lstStyle/>
          <a:p>
            <a:pPr eaLnBrk="1" hangingPunct="1"/>
            <a:r>
              <a:rPr lang="en-US" sz="2800" smtClean="0"/>
              <a:t>Even though these images cast shadows of different shapes, we still see the quarter as round</a:t>
            </a:r>
          </a:p>
        </p:txBody>
      </p:sp>
      <p:pic>
        <p:nvPicPr>
          <p:cNvPr id="53252" name="Picture 7" descr="KA0325"/>
          <p:cNvPicPr>
            <a:picLocks noChangeAspect="1" noChangeArrowheads="1"/>
          </p:cNvPicPr>
          <p:nvPr>
            <p:ph sz="half" idx="2"/>
          </p:nvPr>
        </p:nvPicPr>
        <p:blipFill>
          <a:blip r:embed="rId3" cstate="print"/>
          <a:srcRect t="9599" b="9599"/>
          <a:stretch>
            <a:fillRect/>
          </a:stretch>
        </p:blipFill>
        <p:spPr>
          <a:xfrm>
            <a:off x="1524000" y="2667000"/>
            <a:ext cx="6121400" cy="32956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sz="4000" smtClean="0">
                <a:latin typeface="Calibri" pitchFamily="34" charset="0"/>
              </a:rPr>
              <a:t>Muller-Lyon Illusion</a:t>
            </a:r>
            <a:r>
              <a:rPr lang="en-US" sz="3400" smtClean="0">
                <a:latin typeface="Calibri" pitchFamily="34" charset="0"/>
              </a:rPr>
              <a:t/>
            </a:r>
            <a:br>
              <a:rPr lang="en-US" sz="3400" smtClean="0">
                <a:latin typeface="Calibri" pitchFamily="34" charset="0"/>
              </a:rPr>
            </a:br>
            <a:r>
              <a:rPr lang="en-US" sz="3400" smtClean="0">
                <a:latin typeface="Calibri" pitchFamily="34" charset="0"/>
              </a:rPr>
              <a:t>Which is longer?</a:t>
            </a:r>
          </a:p>
        </p:txBody>
      </p:sp>
      <p:pic>
        <p:nvPicPr>
          <p:cNvPr id="54275" name="Picture 4" descr="muller lyon illusion"/>
          <p:cNvPicPr>
            <a:picLocks noChangeAspect="1" noChangeArrowheads="1"/>
          </p:cNvPicPr>
          <p:nvPr>
            <p:ph idx="1"/>
          </p:nvPr>
        </p:nvPicPr>
        <p:blipFill>
          <a:blip r:embed="rId2" cstate="print"/>
          <a:srcRect/>
          <a:stretch>
            <a:fillRect/>
          </a:stretch>
        </p:blipFill>
        <p:spPr>
          <a:xfrm>
            <a:off x="457200" y="2971800"/>
            <a:ext cx="8229600" cy="1833563"/>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latin typeface="Calibri" pitchFamily="34" charset="0"/>
              </a:rPr>
              <a:t>Muller-Lyon Illusion</a:t>
            </a:r>
          </a:p>
        </p:txBody>
      </p:sp>
      <p:pic>
        <p:nvPicPr>
          <p:cNvPr id="50180" name="Picture 4" descr="muller lyon"/>
          <p:cNvPicPr>
            <a:picLocks noChangeAspect="1" noChangeArrowheads="1"/>
          </p:cNvPicPr>
          <p:nvPr>
            <p:ph idx="1"/>
          </p:nvPr>
        </p:nvPicPr>
        <p:blipFill>
          <a:blip r:embed="rId2" cstate="print"/>
          <a:srcRect/>
          <a:stretch>
            <a:fillRect/>
          </a:stretch>
        </p:blipFill>
        <p:spPr>
          <a:xfrm>
            <a:off x="2024063" y="1600200"/>
            <a:ext cx="5095875" cy="45307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1447800"/>
            <a:ext cx="7772400" cy="685800"/>
          </a:xfrm>
        </p:spPr>
        <p:txBody>
          <a:bodyPr>
            <a:normAutofit fontScale="90000"/>
          </a:bodyPr>
          <a:lstStyle/>
          <a:p>
            <a:pPr eaLnBrk="1" hangingPunct="1"/>
            <a:r>
              <a:rPr lang="en-US" smtClean="0"/>
              <a:t>Visual </a:t>
            </a:r>
            <a:br>
              <a:rPr lang="en-US" smtClean="0"/>
            </a:br>
            <a:r>
              <a:rPr lang="en-US" smtClean="0"/>
              <a:t>Illusions</a:t>
            </a:r>
          </a:p>
        </p:txBody>
      </p:sp>
      <p:sp>
        <p:nvSpPr>
          <p:cNvPr id="56323" name="Rectangle 3"/>
          <p:cNvSpPr>
            <a:spLocks noGrp="1" noChangeArrowheads="1"/>
          </p:cNvSpPr>
          <p:nvPr>
            <p:ph type="body" sz="half" idx="2"/>
          </p:nvPr>
        </p:nvSpPr>
        <p:spPr>
          <a:xfrm>
            <a:off x="685800" y="3581400"/>
            <a:ext cx="7848600" cy="2743200"/>
          </a:xfrm>
        </p:spPr>
        <p:txBody>
          <a:bodyPr/>
          <a:lstStyle/>
          <a:p>
            <a:pPr eaLnBrk="1" hangingPunct="1">
              <a:lnSpc>
                <a:spcPct val="90000"/>
              </a:lnSpc>
            </a:pPr>
            <a:r>
              <a:rPr lang="en-US" sz="2800" smtClean="0"/>
              <a:t>Illusions are valuable in understanding perception because they are systematic errors.</a:t>
            </a:r>
            <a:endParaRPr lang="en-US" sz="2400" smtClean="0"/>
          </a:p>
          <a:p>
            <a:pPr lvl="1" eaLnBrk="1" hangingPunct="1">
              <a:lnSpc>
                <a:spcPct val="90000"/>
              </a:lnSpc>
            </a:pPr>
            <a:r>
              <a:rPr lang="en-US" sz="2400" smtClean="0"/>
              <a:t>Illusions provide hints about perceptual strategies</a:t>
            </a:r>
          </a:p>
          <a:p>
            <a:pPr eaLnBrk="1" hangingPunct="1">
              <a:lnSpc>
                <a:spcPct val="90000"/>
              </a:lnSpc>
            </a:pPr>
            <a:r>
              <a:rPr lang="en-US" sz="2800" smtClean="0"/>
              <a:t>In the Muller-Lyer illusion (above) we tend to perceive the line on the right as slightly longer than the one on the left.</a:t>
            </a:r>
            <a:endParaRPr lang="en-US" sz="2400" smtClean="0"/>
          </a:p>
        </p:txBody>
      </p:sp>
      <p:pic>
        <p:nvPicPr>
          <p:cNvPr id="56324" name="Picture 4" descr="f05_07"/>
          <p:cNvPicPr>
            <a:picLocks noChangeAspect="1" noChangeArrowheads="1"/>
          </p:cNvPicPr>
          <p:nvPr>
            <p:ph sz="half" idx="1"/>
          </p:nvPr>
        </p:nvPicPr>
        <p:blipFill>
          <a:blip r:embed="rId3" cstate="print"/>
          <a:srcRect/>
          <a:stretch>
            <a:fillRect/>
          </a:stretch>
        </p:blipFill>
        <p:spPr>
          <a:xfrm>
            <a:off x="1066800" y="685800"/>
            <a:ext cx="6403975" cy="257175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9" descr="KA0332"/>
          <p:cNvPicPr>
            <a:picLocks noChangeAspect="1" noChangeArrowheads="1"/>
          </p:cNvPicPr>
          <p:nvPr>
            <p:ph sz="quarter" idx="3"/>
          </p:nvPr>
        </p:nvPicPr>
        <p:blipFill>
          <a:blip r:embed="rId3" cstate="print"/>
          <a:srcRect l="3200" t="16800" r="51199" b="14400"/>
          <a:stretch>
            <a:fillRect/>
          </a:stretch>
        </p:blipFill>
        <p:spPr>
          <a:xfrm>
            <a:off x="4495800" y="3505200"/>
            <a:ext cx="2727325" cy="2743200"/>
          </a:xfrm>
          <a:noFill/>
        </p:spPr>
      </p:pic>
      <p:sp>
        <p:nvSpPr>
          <p:cNvPr id="57347" name="Rectangle 2"/>
          <p:cNvSpPr>
            <a:spLocks noGrp="1" noChangeArrowheads="1"/>
          </p:cNvSpPr>
          <p:nvPr>
            <p:ph type="title"/>
          </p:nvPr>
        </p:nvSpPr>
        <p:spPr>
          <a:xfrm>
            <a:off x="0" y="381000"/>
            <a:ext cx="7772400" cy="1143000"/>
          </a:xfrm>
        </p:spPr>
        <p:txBody>
          <a:bodyPr/>
          <a:lstStyle/>
          <a:p>
            <a:pPr eaLnBrk="1" hangingPunct="1"/>
            <a:r>
              <a:rPr lang="en-US" dirty="0" smtClean="0"/>
              <a:t>The </a:t>
            </a:r>
            <a:r>
              <a:rPr lang="en-US" dirty="0" err="1" smtClean="0"/>
              <a:t>Ponzo</a:t>
            </a:r>
            <a:r>
              <a:rPr lang="en-US" dirty="0" smtClean="0"/>
              <a:t> Illusion</a:t>
            </a:r>
          </a:p>
        </p:txBody>
      </p:sp>
      <p:sp>
        <p:nvSpPr>
          <p:cNvPr id="57348" name="Rectangle 4"/>
          <p:cNvSpPr>
            <a:spLocks noGrp="1" noChangeArrowheads="1"/>
          </p:cNvSpPr>
          <p:nvPr>
            <p:ph type="body" sz="half" idx="1"/>
          </p:nvPr>
        </p:nvSpPr>
        <p:spPr>
          <a:xfrm>
            <a:off x="457200" y="1981200"/>
            <a:ext cx="3810000" cy="4114800"/>
          </a:xfrm>
        </p:spPr>
        <p:txBody>
          <a:bodyPr/>
          <a:lstStyle/>
          <a:p>
            <a:pPr eaLnBrk="1" hangingPunct="1"/>
            <a:r>
              <a:rPr lang="en-US" sz="2800" dirty="0" smtClean="0"/>
              <a:t>Linear perspective provides context</a:t>
            </a:r>
          </a:p>
          <a:p>
            <a:pPr eaLnBrk="1" hangingPunct="1"/>
            <a:r>
              <a:rPr lang="en-US" sz="2800" dirty="0" smtClean="0"/>
              <a:t>Side lines seem to converge</a:t>
            </a:r>
          </a:p>
          <a:p>
            <a:pPr eaLnBrk="1" hangingPunct="1"/>
            <a:r>
              <a:rPr lang="en-US" sz="2800" dirty="0" smtClean="0"/>
              <a:t>Top line seems farther away</a:t>
            </a:r>
          </a:p>
          <a:p>
            <a:pPr lvl="1" eaLnBrk="1" hangingPunct="1"/>
            <a:r>
              <a:rPr lang="en-US" sz="2400" dirty="0" smtClean="0"/>
              <a:t>But the retinal images of the red lines are equal!</a:t>
            </a:r>
          </a:p>
        </p:txBody>
      </p:sp>
      <p:pic>
        <p:nvPicPr>
          <p:cNvPr id="57349" name="Picture 11" descr="KA0332"/>
          <p:cNvPicPr>
            <a:picLocks noChangeAspect="1" noChangeArrowheads="1"/>
          </p:cNvPicPr>
          <p:nvPr>
            <p:ph sz="quarter" idx="2"/>
          </p:nvPr>
        </p:nvPicPr>
        <p:blipFill>
          <a:blip r:embed="rId3" cstate="print"/>
          <a:srcRect l="51199" t="16800" r="3200" b="16800"/>
          <a:stretch>
            <a:fillRect/>
          </a:stretch>
        </p:blipFill>
        <p:spPr>
          <a:xfrm>
            <a:off x="6096000" y="1371600"/>
            <a:ext cx="2668588" cy="258921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f05_08"/>
          <p:cNvPicPr>
            <a:picLocks noChangeAspect="1" noChangeArrowheads="1"/>
          </p:cNvPicPr>
          <p:nvPr>
            <p:ph sz="half" idx="1"/>
          </p:nvPr>
        </p:nvPicPr>
        <p:blipFill>
          <a:blip r:embed="rId3" cstate="print"/>
          <a:srcRect/>
          <a:stretch>
            <a:fillRect/>
          </a:stretch>
        </p:blipFill>
        <p:spPr>
          <a:xfrm>
            <a:off x="1066800" y="1600200"/>
            <a:ext cx="7239000" cy="2743200"/>
          </a:xfrm>
        </p:spPr>
      </p:pic>
      <p:sp>
        <p:nvSpPr>
          <p:cNvPr id="58371" name="Rectangle 2"/>
          <p:cNvSpPr>
            <a:spLocks noGrp="1" noChangeArrowheads="1"/>
          </p:cNvSpPr>
          <p:nvPr>
            <p:ph type="title"/>
          </p:nvPr>
        </p:nvSpPr>
        <p:spPr>
          <a:xfrm>
            <a:off x="762000" y="914400"/>
            <a:ext cx="7772400" cy="762000"/>
          </a:xfrm>
        </p:spPr>
        <p:txBody>
          <a:bodyPr/>
          <a:lstStyle/>
          <a:p>
            <a:pPr eaLnBrk="1" hangingPunct="1"/>
            <a:r>
              <a:rPr lang="en-US" smtClean="0"/>
              <a:t>Fooling the Eye</a:t>
            </a:r>
          </a:p>
        </p:txBody>
      </p:sp>
      <p:sp>
        <p:nvSpPr>
          <p:cNvPr id="58372" name="Rectangle 3"/>
          <p:cNvSpPr>
            <a:spLocks noGrp="1" noChangeArrowheads="1"/>
          </p:cNvSpPr>
          <p:nvPr>
            <p:ph type="body" sz="half" idx="2"/>
          </p:nvPr>
        </p:nvSpPr>
        <p:spPr>
          <a:xfrm>
            <a:off x="1066800" y="4495800"/>
            <a:ext cx="7772400" cy="1720850"/>
          </a:xfrm>
        </p:spPr>
        <p:txBody>
          <a:bodyPr/>
          <a:lstStyle/>
          <a:p>
            <a:pPr eaLnBrk="1" hangingPunct="1"/>
            <a:r>
              <a:rPr lang="en-US" sz="2400" smtClean="0"/>
              <a:t>The cats in (a) are the same size</a:t>
            </a:r>
          </a:p>
          <a:p>
            <a:pPr eaLnBrk="1" hangingPunct="1"/>
            <a:r>
              <a:rPr lang="en-US" sz="2400" smtClean="0"/>
              <a:t>The diagonal lines in (b) are parallel</a:t>
            </a:r>
          </a:p>
          <a:p>
            <a:pPr eaLnBrk="1" hangingPunct="1"/>
            <a:r>
              <a:rPr lang="en-US" sz="2400" smtClean="0"/>
              <a:t>You can create a “floating fingertip frankfurter” by holding hands as shown, 5-10” in front of face.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914400"/>
            <a:ext cx="7772400" cy="762000"/>
          </a:xfrm>
        </p:spPr>
        <p:txBody>
          <a:bodyPr/>
          <a:lstStyle/>
          <a:p>
            <a:pPr eaLnBrk="1" hangingPunct="1"/>
            <a:r>
              <a:rPr lang="en-US" dirty="0" smtClean="0"/>
              <a:t>Form Perception</a:t>
            </a:r>
          </a:p>
        </p:txBody>
      </p:sp>
      <p:sp>
        <p:nvSpPr>
          <p:cNvPr id="40963" name="Rectangle 3"/>
          <p:cNvSpPr>
            <a:spLocks noGrp="1" noChangeArrowheads="1"/>
          </p:cNvSpPr>
          <p:nvPr>
            <p:ph type="body" idx="1"/>
          </p:nvPr>
        </p:nvSpPr>
        <p:spPr>
          <a:xfrm>
            <a:off x="990600" y="2590800"/>
            <a:ext cx="7772400" cy="3657600"/>
          </a:xfrm>
        </p:spPr>
        <p:txBody>
          <a:bodyPr/>
          <a:lstStyle/>
          <a:p>
            <a:pPr eaLnBrk="1" hangingPunct="1"/>
            <a:r>
              <a:rPr lang="en-US" dirty="0" smtClean="0"/>
              <a:t>Gestalt principles describe the brain’s organization of sensory building blocks into meaningful units and patterns.</a:t>
            </a:r>
          </a:p>
          <a:p>
            <a:pPr lvl="1" eaLnBrk="1" hangingPunct="1">
              <a:buFont typeface="Wingdings" pitchFamily="2" charset="2"/>
              <a:buNone/>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p:spPr>
        <p:txBody>
          <a:bodyPr/>
          <a:lstStyle/>
          <a:p>
            <a:r>
              <a:rPr lang="en-US" smtClean="0">
                <a:latin typeface="Times New Roman" charset="0"/>
              </a:rPr>
              <a:t>©1999 Prentice Hall </a:t>
            </a:r>
          </a:p>
        </p:txBody>
      </p:sp>
      <p:sp>
        <p:nvSpPr>
          <p:cNvPr id="59395" name="Rectangle 2"/>
          <p:cNvSpPr>
            <a:spLocks noGrp="1" noChangeArrowheads="1"/>
          </p:cNvSpPr>
          <p:nvPr>
            <p:ph type="title"/>
          </p:nvPr>
        </p:nvSpPr>
        <p:spPr>
          <a:xfrm>
            <a:off x="685800" y="1066800"/>
            <a:ext cx="8077200" cy="1143000"/>
          </a:xfrm>
        </p:spPr>
        <p:txBody>
          <a:bodyPr>
            <a:normAutofit fontScale="90000"/>
          </a:bodyPr>
          <a:lstStyle/>
          <a:p>
            <a:pPr eaLnBrk="1" hangingPunct="1"/>
            <a:r>
              <a:rPr lang="en-US" smtClean="0"/>
              <a:t>Perceptual Powers: Origins and Influences</a:t>
            </a:r>
          </a:p>
        </p:txBody>
      </p:sp>
      <p:sp>
        <p:nvSpPr>
          <p:cNvPr id="59396" name="Rectangle 3"/>
          <p:cNvSpPr>
            <a:spLocks noGrp="1" noChangeArrowheads="1"/>
          </p:cNvSpPr>
          <p:nvPr>
            <p:ph type="body" idx="1"/>
          </p:nvPr>
        </p:nvSpPr>
        <p:spPr>
          <a:xfrm>
            <a:off x="1066800" y="2667000"/>
            <a:ext cx="7239000" cy="3549650"/>
          </a:xfrm>
        </p:spPr>
        <p:txBody>
          <a:bodyPr/>
          <a:lstStyle/>
          <a:p>
            <a:pPr eaLnBrk="1" hangingPunct="1"/>
            <a:r>
              <a:rPr lang="en-US" dirty="0" smtClean="0"/>
              <a:t>Inborn abilities and perceptual lessons</a:t>
            </a:r>
          </a:p>
          <a:p>
            <a:pPr eaLnBrk="1" hangingPunct="1"/>
            <a:r>
              <a:rPr lang="en-US" dirty="0" smtClean="0"/>
              <a:t>Psychological and cultural Influences on perception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5638800" y="1066800"/>
            <a:ext cx="3505200" cy="1143000"/>
          </a:xfrm>
        </p:spPr>
        <p:txBody>
          <a:bodyPr>
            <a:normAutofit fontScale="90000"/>
          </a:bodyPr>
          <a:lstStyle/>
          <a:p>
            <a:pPr eaLnBrk="1" hangingPunct="1"/>
            <a:r>
              <a:rPr lang="en-US" smtClean="0"/>
              <a:t>The Visual Cliff</a:t>
            </a:r>
          </a:p>
        </p:txBody>
      </p:sp>
      <p:sp>
        <p:nvSpPr>
          <p:cNvPr id="60420" name="Rectangle 3"/>
          <p:cNvSpPr>
            <a:spLocks noGrp="1" noChangeArrowheads="1"/>
          </p:cNvSpPr>
          <p:nvPr>
            <p:ph type="body" sz="half" idx="1"/>
          </p:nvPr>
        </p:nvSpPr>
        <p:spPr>
          <a:xfrm>
            <a:off x="304800" y="838200"/>
            <a:ext cx="4648200" cy="5486400"/>
          </a:xfrm>
        </p:spPr>
        <p:txBody>
          <a:bodyPr>
            <a:normAutofit lnSpcReduction="10000"/>
          </a:bodyPr>
          <a:lstStyle/>
          <a:p>
            <a:pPr eaLnBrk="1" hangingPunct="1"/>
            <a:r>
              <a:rPr lang="en-US" sz="2800" dirty="0" smtClean="0"/>
              <a:t>Glass surface, with checkerboard underneath at different heights</a:t>
            </a:r>
          </a:p>
          <a:p>
            <a:pPr lvl="1" eaLnBrk="1" hangingPunct="1"/>
            <a:r>
              <a:rPr lang="en-US" sz="2400" dirty="0" smtClean="0"/>
              <a:t>Visual illusion of a cliff</a:t>
            </a:r>
          </a:p>
          <a:p>
            <a:pPr lvl="1" eaLnBrk="1" hangingPunct="1"/>
            <a:r>
              <a:rPr lang="en-US" sz="2400" dirty="0" smtClean="0"/>
              <a:t>Baby can’t fall</a:t>
            </a:r>
            <a:endParaRPr lang="en-US" sz="1800" dirty="0" smtClean="0"/>
          </a:p>
          <a:p>
            <a:pPr eaLnBrk="1" hangingPunct="1"/>
            <a:r>
              <a:rPr lang="en-US" sz="2800" dirty="0" smtClean="0"/>
              <a:t>Mom stands across the gap</a:t>
            </a:r>
          </a:p>
          <a:p>
            <a:pPr eaLnBrk="1" hangingPunct="1"/>
            <a:r>
              <a:rPr lang="en-US" sz="2800" dirty="0" smtClean="0"/>
              <a:t>Babies show increased attention over deep side at age 2 months, but aren’t afraid until about the age they can crawl </a:t>
            </a:r>
            <a:r>
              <a:rPr lang="en-US" sz="2400" dirty="0" smtClean="0"/>
              <a:t>(Gibson &amp; Walk, 1960)</a:t>
            </a:r>
          </a:p>
        </p:txBody>
      </p:sp>
      <p:pic>
        <p:nvPicPr>
          <p:cNvPr id="60421" name="Picture 8" descr="KA0327"/>
          <p:cNvPicPr>
            <a:picLocks noChangeAspect="1" noChangeArrowheads="1"/>
          </p:cNvPicPr>
          <p:nvPr>
            <p:ph sz="half" idx="2"/>
          </p:nvPr>
        </p:nvPicPr>
        <p:blipFill>
          <a:blip r:embed="rId3" cstate="print"/>
          <a:srcRect l="1601" r="1601"/>
          <a:stretch>
            <a:fillRect/>
          </a:stretch>
        </p:blipFill>
        <p:spPr>
          <a:xfrm>
            <a:off x="5202238" y="2362200"/>
            <a:ext cx="3941762" cy="2714625"/>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1066800" y="838200"/>
            <a:ext cx="7772400" cy="838200"/>
          </a:xfrm>
        </p:spPr>
        <p:txBody>
          <a:bodyPr/>
          <a:lstStyle/>
          <a:p>
            <a:pPr eaLnBrk="1" hangingPunct="1"/>
            <a:r>
              <a:rPr lang="en-US" smtClean="0"/>
              <a:t>The Visual Cliff</a:t>
            </a:r>
          </a:p>
        </p:txBody>
      </p:sp>
      <p:pic>
        <p:nvPicPr>
          <p:cNvPr id="61444" name="Picture 4"/>
          <p:cNvPicPr>
            <a:picLocks noGrp="1" noChangeAspect="1" noChangeArrowheads="1"/>
          </p:cNvPicPr>
          <p:nvPr>
            <p:ph idx="1"/>
          </p:nvPr>
        </p:nvPicPr>
        <p:blipFill>
          <a:blip r:embed="rId3" cstate="print"/>
          <a:srcRect/>
          <a:stretch>
            <a:fillRect/>
          </a:stretch>
        </p:blipFill>
        <p:spPr>
          <a:xfrm>
            <a:off x="0" y="2514600"/>
            <a:ext cx="9165671" cy="367300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5"/>
          <p:cNvSpPr>
            <a:spLocks noGrp="1"/>
          </p:cNvSpPr>
          <p:nvPr>
            <p:ph type="ftr" sz="quarter" idx="11"/>
          </p:nvPr>
        </p:nvSpPr>
        <p:spPr>
          <a:noFill/>
        </p:spPr>
        <p:txBody>
          <a:bodyPr/>
          <a:lstStyle/>
          <a:p>
            <a:r>
              <a:rPr lang="en-US" smtClean="0">
                <a:latin typeface="Times New Roman" charset="0"/>
              </a:rPr>
              <a:t>©1999 Prentice Hall </a:t>
            </a:r>
          </a:p>
        </p:txBody>
      </p:sp>
      <p:sp>
        <p:nvSpPr>
          <p:cNvPr id="62467" name="Rectangle 2"/>
          <p:cNvSpPr>
            <a:spLocks noGrp="1" noChangeArrowheads="1"/>
          </p:cNvSpPr>
          <p:nvPr>
            <p:ph type="title"/>
          </p:nvPr>
        </p:nvSpPr>
        <p:spPr>
          <a:xfrm>
            <a:off x="1066800" y="838200"/>
            <a:ext cx="7772400" cy="685800"/>
          </a:xfrm>
        </p:spPr>
        <p:txBody>
          <a:bodyPr>
            <a:normAutofit fontScale="90000"/>
          </a:bodyPr>
          <a:lstStyle/>
          <a:p>
            <a:pPr eaLnBrk="1" hangingPunct="1"/>
            <a:r>
              <a:rPr lang="en-US" smtClean="0"/>
              <a:t>Critical Period</a:t>
            </a:r>
          </a:p>
        </p:txBody>
      </p:sp>
      <p:sp>
        <p:nvSpPr>
          <p:cNvPr id="62468" name="Rectangle 4"/>
          <p:cNvSpPr>
            <a:spLocks noGrp="1" noChangeArrowheads="1"/>
          </p:cNvSpPr>
          <p:nvPr>
            <p:ph type="body" sz="half" idx="2"/>
          </p:nvPr>
        </p:nvSpPr>
        <p:spPr>
          <a:xfrm>
            <a:off x="4114800" y="1524000"/>
            <a:ext cx="4648200" cy="4876800"/>
          </a:xfrm>
        </p:spPr>
        <p:txBody>
          <a:bodyPr/>
          <a:lstStyle/>
          <a:p>
            <a:pPr eaLnBrk="1" hangingPunct="1">
              <a:lnSpc>
                <a:spcPct val="90000"/>
              </a:lnSpc>
            </a:pPr>
            <a:r>
              <a:rPr lang="en-US" sz="2800" smtClean="0"/>
              <a:t>If infants miss out on experiences during a crucial period of time, perception will be impaired.</a:t>
            </a:r>
          </a:p>
          <a:p>
            <a:pPr eaLnBrk="1" hangingPunct="1">
              <a:lnSpc>
                <a:spcPct val="90000"/>
              </a:lnSpc>
            </a:pPr>
            <a:r>
              <a:rPr lang="en-US" sz="2800" smtClean="0"/>
              <a:t>When adults who have been blind since birth have vision restored, they may not see well</a:t>
            </a:r>
          </a:p>
          <a:p>
            <a:pPr eaLnBrk="1" hangingPunct="1">
              <a:lnSpc>
                <a:spcPct val="90000"/>
              </a:lnSpc>
            </a:pPr>
            <a:r>
              <a:rPr lang="en-US" sz="2800" smtClean="0"/>
              <a:t>Other senses such has hearing may be influenced similarly.</a:t>
            </a:r>
          </a:p>
        </p:txBody>
      </p:sp>
      <p:pic>
        <p:nvPicPr>
          <p:cNvPr id="62469" name="Picture 5"/>
          <p:cNvPicPr>
            <a:picLocks noGrp="1" noChangeAspect="1" noChangeArrowheads="1"/>
          </p:cNvPicPr>
          <p:nvPr>
            <p:ph type="clipArt" sz="half" idx="1"/>
          </p:nvPr>
        </p:nvPicPr>
        <p:blipFill>
          <a:blip r:embed="rId3" cstate="print"/>
          <a:srcRect/>
          <a:stretch>
            <a:fillRect/>
          </a:stretch>
        </p:blipFill>
        <p:spPr>
          <a:xfrm>
            <a:off x="685800" y="2057400"/>
            <a:ext cx="3195638" cy="4114800"/>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p:spPr>
        <p:txBody>
          <a:bodyPr/>
          <a:lstStyle/>
          <a:p>
            <a:r>
              <a:rPr lang="en-US" smtClean="0">
                <a:latin typeface="Times New Roman" charset="0"/>
              </a:rPr>
              <a:t>©1999 Prentice Hall </a:t>
            </a:r>
          </a:p>
        </p:txBody>
      </p:sp>
      <p:sp>
        <p:nvSpPr>
          <p:cNvPr id="63491" name="Rectangle 2"/>
          <p:cNvSpPr>
            <a:spLocks noGrp="1" noChangeArrowheads="1"/>
          </p:cNvSpPr>
          <p:nvPr>
            <p:ph type="title"/>
          </p:nvPr>
        </p:nvSpPr>
        <p:spPr>
          <a:xfrm>
            <a:off x="457200" y="914400"/>
            <a:ext cx="8153400" cy="1143000"/>
          </a:xfrm>
        </p:spPr>
        <p:txBody>
          <a:bodyPr>
            <a:normAutofit fontScale="90000"/>
          </a:bodyPr>
          <a:lstStyle/>
          <a:p>
            <a:pPr algn="ctr" eaLnBrk="1" hangingPunct="1"/>
            <a:r>
              <a:rPr lang="en-US" sz="4000" dirty="0" smtClean="0"/>
              <a:t>Psychological and Cultural Influences on Perception</a:t>
            </a:r>
            <a:endParaRPr lang="en-US" dirty="0" smtClean="0"/>
          </a:p>
        </p:txBody>
      </p:sp>
      <p:sp>
        <p:nvSpPr>
          <p:cNvPr id="63492" name="Rectangle 3"/>
          <p:cNvSpPr>
            <a:spLocks noGrp="1" noChangeArrowheads="1"/>
          </p:cNvSpPr>
          <p:nvPr>
            <p:ph type="body" idx="1"/>
          </p:nvPr>
        </p:nvSpPr>
        <p:spPr>
          <a:xfrm>
            <a:off x="457200" y="2438400"/>
            <a:ext cx="8229600" cy="4136136"/>
          </a:xfrm>
        </p:spPr>
        <p:txBody>
          <a:bodyPr/>
          <a:lstStyle/>
          <a:p>
            <a:pPr eaLnBrk="1" hangingPunct="1">
              <a:lnSpc>
                <a:spcPct val="90000"/>
              </a:lnSpc>
            </a:pPr>
            <a:r>
              <a:rPr lang="en-US" sz="2800" dirty="0" smtClean="0"/>
              <a:t>We are more likely to perceive something when we need it.</a:t>
            </a:r>
          </a:p>
          <a:p>
            <a:pPr eaLnBrk="1" hangingPunct="1">
              <a:lnSpc>
                <a:spcPct val="90000"/>
              </a:lnSpc>
            </a:pPr>
            <a:r>
              <a:rPr lang="en-US" sz="2800" dirty="0" smtClean="0"/>
              <a:t>What we believe can affect what we perceive.</a:t>
            </a:r>
          </a:p>
          <a:p>
            <a:pPr eaLnBrk="1" hangingPunct="1">
              <a:lnSpc>
                <a:spcPct val="90000"/>
              </a:lnSpc>
            </a:pPr>
            <a:r>
              <a:rPr lang="en-US" sz="2800" dirty="0" smtClean="0"/>
              <a:t>Emotions, such as fear, can influence perceptions of sensory information.</a:t>
            </a:r>
          </a:p>
          <a:p>
            <a:pPr eaLnBrk="1" hangingPunct="1">
              <a:lnSpc>
                <a:spcPct val="90000"/>
              </a:lnSpc>
            </a:pPr>
            <a:r>
              <a:rPr lang="en-US" sz="2800" dirty="0" smtClean="0"/>
              <a:t>Expectations based on our previous experiences influence how we perceive the world.</a:t>
            </a:r>
          </a:p>
          <a:p>
            <a:pPr lvl="1" eaLnBrk="1" hangingPunct="1">
              <a:lnSpc>
                <a:spcPct val="90000"/>
              </a:lnSpc>
            </a:pPr>
            <a:r>
              <a:rPr lang="en-US" sz="2400" dirty="0" smtClean="0"/>
              <a:t>Perceptual Set</a:t>
            </a:r>
          </a:p>
          <a:p>
            <a:pPr lvl="2" eaLnBrk="1" hangingPunct="1">
              <a:lnSpc>
                <a:spcPct val="90000"/>
              </a:lnSpc>
            </a:pPr>
            <a:r>
              <a:rPr lang="en-US" sz="2000" dirty="0" smtClean="0"/>
              <a:t>A habitual way of perceiving, based on expectations.</a:t>
            </a:r>
          </a:p>
          <a:p>
            <a:pPr eaLnBrk="1" hangingPunct="1">
              <a:lnSpc>
                <a:spcPct val="90000"/>
              </a:lnSpc>
            </a:pPr>
            <a:r>
              <a:rPr lang="en-US" sz="2800" dirty="0" smtClean="0"/>
              <a:t>All are influenced by our culture.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838200"/>
            <a:ext cx="8229600" cy="1066800"/>
          </a:xfrm>
        </p:spPr>
        <p:txBody>
          <a:bodyPr/>
          <a:lstStyle/>
          <a:p>
            <a:pPr eaLnBrk="1" hangingPunct="1"/>
            <a:r>
              <a:rPr lang="en-US" dirty="0" smtClean="0">
                <a:latin typeface="Calibri" pitchFamily="34" charset="0"/>
              </a:rPr>
              <a:t>Perceptual Set</a:t>
            </a:r>
          </a:p>
        </p:txBody>
      </p:sp>
      <p:pic>
        <p:nvPicPr>
          <p:cNvPr id="64515" name="Picture 3" descr="specs"/>
          <p:cNvPicPr>
            <a:picLocks noChangeAspect="1" noChangeArrowheads="1"/>
          </p:cNvPicPr>
          <p:nvPr/>
        </p:nvPicPr>
        <p:blipFill>
          <a:blip r:embed="rId2" cstate="print"/>
          <a:srcRect/>
          <a:stretch>
            <a:fillRect/>
          </a:stretch>
        </p:blipFill>
        <p:spPr bwMode="auto">
          <a:xfrm>
            <a:off x="1066800" y="2133600"/>
            <a:ext cx="6934200" cy="3170238"/>
          </a:xfrm>
          <a:prstGeom prst="rect">
            <a:avLst/>
          </a:prstGeom>
          <a:noFill/>
          <a:ln w="9525">
            <a:noFill/>
            <a:miter lim="800000"/>
            <a:headEnd/>
            <a:tailEnd/>
          </a:ln>
        </p:spPr>
      </p:pic>
      <p:sp>
        <p:nvSpPr>
          <p:cNvPr id="64516" name="Rectangle 4"/>
          <p:cNvSpPr>
            <a:spLocks noChangeArrowheads="1"/>
          </p:cNvSpPr>
          <p:nvPr/>
        </p:nvSpPr>
        <p:spPr bwMode="auto">
          <a:xfrm>
            <a:off x="1143000" y="3733800"/>
            <a:ext cx="7086600" cy="31242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latin typeface="Calibri" pitchFamily="34" charset="0"/>
              </a:rPr>
              <a:t>Perceptual Set</a:t>
            </a:r>
          </a:p>
        </p:txBody>
      </p:sp>
      <p:pic>
        <p:nvPicPr>
          <p:cNvPr id="65539" name="Picture 3" descr="specs"/>
          <p:cNvPicPr>
            <a:picLocks noChangeAspect="1" noChangeArrowheads="1"/>
          </p:cNvPicPr>
          <p:nvPr/>
        </p:nvPicPr>
        <p:blipFill>
          <a:blip r:embed="rId2" cstate="print"/>
          <a:srcRect/>
          <a:stretch>
            <a:fillRect/>
          </a:stretch>
        </p:blipFill>
        <p:spPr bwMode="auto">
          <a:xfrm>
            <a:off x="1066800" y="2438400"/>
            <a:ext cx="6934200" cy="3170238"/>
          </a:xfrm>
          <a:prstGeom prst="rect">
            <a:avLst/>
          </a:prstGeom>
          <a:noFill/>
          <a:ln w="9525">
            <a:noFill/>
            <a:miter lim="800000"/>
            <a:headEnd/>
            <a:tailEnd/>
          </a:ln>
        </p:spPr>
      </p:pic>
      <p:sp>
        <p:nvSpPr>
          <p:cNvPr id="65540" name="Rectangle 4"/>
          <p:cNvSpPr>
            <a:spLocks noChangeArrowheads="1"/>
          </p:cNvSpPr>
          <p:nvPr/>
        </p:nvSpPr>
        <p:spPr bwMode="auto">
          <a:xfrm>
            <a:off x="1066800" y="1981200"/>
            <a:ext cx="7162800" cy="20574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latin typeface="Calibri" pitchFamily="34" charset="0"/>
              </a:rPr>
              <a:t>Perceptual Set</a:t>
            </a:r>
          </a:p>
        </p:txBody>
      </p:sp>
      <p:pic>
        <p:nvPicPr>
          <p:cNvPr id="66563" name="Picture 8" descr="specs"/>
          <p:cNvPicPr>
            <a:picLocks noChangeAspect="1" noChangeArrowheads="1"/>
          </p:cNvPicPr>
          <p:nvPr/>
        </p:nvPicPr>
        <p:blipFill>
          <a:blip r:embed="rId2" cstate="print"/>
          <a:srcRect/>
          <a:stretch>
            <a:fillRect/>
          </a:stretch>
        </p:blipFill>
        <p:spPr bwMode="auto">
          <a:xfrm>
            <a:off x="914400" y="1752600"/>
            <a:ext cx="6934200" cy="3170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5"/>
          <p:cNvSpPr>
            <a:spLocks noGrp="1"/>
          </p:cNvSpPr>
          <p:nvPr>
            <p:ph type="ftr" sz="quarter" idx="11"/>
          </p:nvPr>
        </p:nvSpPr>
        <p:spPr>
          <a:noFill/>
        </p:spPr>
        <p:txBody>
          <a:bodyPr/>
          <a:lstStyle/>
          <a:p>
            <a:r>
              <a:rPr lang="en-US" smtClean="0">
                <a:latin typeface="Times New Roman" charset="0"/>
              </a:rPr>
              <a:t>©1999 Prentice Hall </a:t>
            </a:r>
          </a:p>
        </p:txBody>
      </p:sp>
      <p:sp>
        <p:nvSpPr>
          <p:cNvPr id="67587" name="Rectangle 2"/>
          <p:cNvSpPr>
            <a:spLocks noGrp="1" noChangeArrowheads="1"/>
          </p:cNvSpPr>
          <p:nvPr>
            <p:ph type="title"/>
          </p:nvPr>
        </p:nvSpPr>
        <p:spPr>
          <a:xfrm>
            <a:off x="685800" y="152400"/>
            <a:ext cx="7772400" cy="1143000"/>
          </a:xfrm>
        </p:spPr>
        <p:txBody>
          <a:bodyPr/>
          <a:lstStyle/>
          <a:p>
            <a:pPr eaLnBrk="1" hangingPunct="1"/>
            <a:r>
              <a:rPr lang="en-US" smtClean="0"/>
              <a:t>Perceptual Set</a:t>
            </a:r>
          </a:p>
        </p:txBody>
      </p:sp>
      <p:sp>
        <p:nvSpPr>
          <p:cNvPr id="67588" name="Rectangle 4"/>
          <p:cNvSpPr>
            <a:spLocks noGrp="1" noChangeArrowheads="1"/>
          </p:cNvSpPr>
          <p:nvPr>
            <p:ph type="body" sz="half" idx="2"/>
          </p:nvPr>
        </p:nvSpPr>
        <p:spPr>
          <a:xfrm>
            <a:off x="685800" y="3048000"/>
            <a:ext cx="7772400" cy="1981200"/>
          </a:xfrm>
        </p:spPr>
        <p:txBody>
          <a:bodyPr/>
          <a:lstStyle/>
          <a:p>
            <a:pPr eaLnBrk="1" hangingPunct="1"/>
            <a:r>
              <a:rPr lang="en-US" sz="2800" dirty="0" smtClean="0"/>
              <a:t>What you see in the center figures depends on the order in which you look at the figures:</a:t>
            </a:r>
          </a:p>
          <a:p>
            <a:pPr lvl="1" eaLnBrk="1" hangingPunct="1"/>
            <a:r>
              <a:rPr lang="en-US" sz="2400" dirty="0" smtClean="0"/>
              <a:t>If you scan from the left, see an old </a:t>
            </a:r>
            <a:r>
              <a:rPr lang="en-US" sz="2400" dirty="0" smtClean="0"/>
              <a:t>man</a:t>
            </a:r>
            <a:endParaRPr lang="en-US" sz="2400" dirty="0" smtClean="0"/>
          </a:p>
          <a:p>
            <a:pPr lvl="1" eaLnBrk="1" hangingPunct="1"/>
            <a:r>
              <a:rPr lang="en-US" sz="2400" dirty="0" smtClean="0"/>
              <a:t>If you scan from the right, see a woman’s figure</a:t>
            </a:r>
          </a:p>
        </p:txBody>
      </p:sp>
      <p:pic>
        <p:nvPicPr>
          <p:cNvPr id="67589" name="Picture 7" descr="KA0328"/>
          <p:cNvPicPr>
            <a:picLocks noChangeAspect="1" noChangeArrowheads="1"/>
          </p:cNvPicPr>
          <p:nvPr>
            <p:ph sz="half" idx="1"/>
          </p:nvPr>
        </p:nvPicPr>
        <p:blipFill>
          <a:blip r:embed="rId3" cstate="print"/>
          <a:srcRect t="36000" b="36000"/>
          <a:stretch>
            <a:fillRect/>
          </a:stretch>
        </p:blipFill>
        <p:spPr>
          <a:xfrm>
            <a:off x="609600" y="1371600"/>
            <a:ext cx="7772400" cy="145097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Footer Placeholder 4"/>
          <p:cNvSpPr>
            <a:spLocks noGrp="1"/>
          </p:cNvSpPr>
          <p:nvPr>
            <p:ph type="ftr" sz="quarter" idx="11"/>
          </p:nvPr>
        </p:nvSpPr>
        <p:spPr>
          <a:noFill/>
        </p:spPr>
        <p:txBody>
          <a:bodyPr/>
          <a:lstStyle/>
          <a:p>
            <a:r>
              <a:rPr lang="en-US" smtClean="0">
                <a:latin typeface="Times New Roman" charset="0"/>
              </a:rPr>
              <a:t>©1999 Prentice Hall </a:t>
            </a:r>
          </a:p>
        </p:txBody>
      </p:sp>
      <p:sp>
        <p:nvSpPr>
          <p:cNvPr id="68611" name="Rectangle 2"/>
          <p:cNvSpPr>
            <a:spLocks noGrp="1" noChangeArrowheads="1"/>
          </p:cNvSpPr>
          <p:nvPr>
            <p:ph type="title"/>
          </p:nvPr>
        </p:nvSpPr>
        <p:spPr/>
        <p:txBody>
          <a:bodyPr/>
          <a:lstStyle/>
          <a:p>
            <a:pPr eaLnBrk="1" hangingPunct="1"/>
            <a:r>
              <a:rPr lang="en-US" smtClean="0"/>
              <a:t>Puzzles of Perception</a:t>
            </a:r>
          </a:p>
        </p:txBody>
      </p:sp>
      <p:sp>
        <p:nvSpPr>
          <p:cNvPr id="68612" name="Rectangle 3"/>
          <p:cNvSpPr>
            <a:spLocks noGrp="1" noChangeArrowheads="1"/>
          </p:cNvSpPr>
          <p:nvPr>
            <p:ph type="body" idx="1"/>
          </p:nvPr>
        </p:nvSpPr>
        <p:spPr/>
        <p:txBody>
          <a:bodyPr/>
          <a:lstStyle/>
          <a:p>
            <a:pPr eaLnBrk="1" hangingPunct="1"/>
            <a:r>
              <a:rPr lang="en-US" smtClean="0"/>
              <a:t>Subliminal Perception</a:t>
            </a:r>
          </a:p>
          <a:p>
            <a:pPr eaLnBrk="1" hangingPunct="1"/>
            <a:r>
              <a:rPr lang="en-US" smtClean="0"/>
              <a:t>Extrasensory Perception: Reality or Illusion?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a:xfrm>
            <a:off x="381000" y="685800"/>
            <a:ext cx="7543800" cy="914400"/>
          </a:xfrm>
        </p:spPr>
        <p:txBody>
          <a:bodyPr/>
          <a:lstStyle/>
          <a:p>
            <a:pPr eaLnBrk="1" hangingPunct="1"/>
            <a:r>
              <a:rPr lang="en-US" dirty="0" smtClean="0"/>
              <a:t>Figure and Ground</a:t>
            </a:r>
          </a:p>
        </p:txBody>
      </p:sp>
      <p:sp>
        <p:nvSpPr>
          <p:cNvPr id="41987" name="Rectangle 4"/>
          <p:cNvSpPr>
            <a:spLocks noGrp="1" noChangeArrowheads="1"/>
          </p:cNvSpPr>
          <p:nvPr>
            <p:ph type="body" sz="half" idx="1"/>
          </p:nvPr>
        </p:nvSpPr>
        <p:spPr>
          <a:xfrm>
            <a:off x="685800" y="1828800"/>
            <a:ext cx="4267200" cy="5029200"/>
          </a:xfrm>
        </p:spPr>
        <p:txBody>
          <a:bodyPr/>
          <a:lstStyle/>
          <a:p>
            <a:pPr eaLnBrk="1" hangingPunct="1">
              <a:lnSpc>
                <a:spcPct val="90000"/>
              </a:lnSpc>
            </a:pPr>
            <a:r>
              <a:rPr lang="en-US" sz="2800" smtClean="0"/>
              <a:t>Proximity</a:t>
            </a:r>
          </a:p>
          <a:p>
            <a:pPr lvl="1" eaLnBrk="1" hangingPunct="1">
              <a:lnSpc>
                <a:spcPct val="90000"/>
              </a:lnSpc>
            </a:pPr>
            <a:r>
              <a:rPr lang="en-US" sz="2400" smtClean="0"/>
              <a:t>Seeing 3 pair of lines in A.</a:t>
            </a:r>
          </a:p>
          <a:p>
            <a:pPr eaLnBrk="1" hangingPunct="1">
              <a:lnSpc>
                <a:spcPct val="90000"/>
              </a:lnSpc>
            </a:pPr>
            <a:r>
              <a:rPr lang="en-US" sz="2800" smtClean="0"/>
              <a:t>Similarity</a:t>
            </a:r>
          </a:p>
          <a:p>
            <a:pPr lvl="1" eaLnBrk="1" hangingPunct="1">
              <a:lnSpc>
                <a:spcPct val="90000"/>
              </a:lnSpc>
              <a:spcBef>
                <a:spcPct val="10000"/>
              </a:spcBef>
            </a:pPr>
            <a:r>
              <a:rPr lang="en-US" sz="2400" smtClean="0"/>
              <a:t>Seeing columns of orange and red dots in B.</a:t>
            </a:r>
          </a:p>
          <a:p>
            <a:pPr eaLnBrk="1" hangingPunct="1">
              <a:lnSpc>
                <a:spcPct val="90000"/>
              </a:lnSpc>
            </a:pPr>
            <a:r>
              <a:rPr lang="en-US" sz="2800" smtClean="0"/>
              <a:t>Continuity</a:t>
            </a:r>
          </a:p>
          <a:p>
            <a:pPr lvl="1" eaLnBrk="1" hangingPunct="1">
              <a:lnSpc>
                <a:spcPct val="90000"/>
              </a:lnSpc>
            </a:pPr>
            <a:r>
              <a:rPr lang="en-US" sz="2400" smtClean="0"/>
              <a:t>Seeing lines that connect  1 to 2 and 3 to 4 in C.</a:t>
            </a:r>
          </a:p>
          <a:p>
            <a:pPr eaLnBrk="1" hangingPunct="1">
              <a:lnSpc>
                <a:spcPct val="90000"/>
              </a:lnSpc>
            </a:pPr>
            <a:r>
              <a:rPr lang="en-US" sz="2800" smtClean="0"/>
              <a:t>Closure</a:t>
            </a:r>
          </a:p>
          <a:p>
            <a:pPr lvl="1" eaLnBrk="1" hangingPunct="1">
              <a:lnSpc>
                <a:spcPct val="90000"/>
              </a:lnSpc>
            </a:pPr>
            <a:r>
              <a:rPr lang="en-US" sz="2400" smtClean="0"/>
              <a:t>Seeing a horse in D.</a:t>
            </a:r>
          </a:p>
        </p:txBody>
      </p:sp>
      <p:pic>
        <p:nvPicPr>
          <p:cNvPr id="41988" name="Picture 9" descr="KA0323"/>
          <p:cNvPicPr>
            <a:picLocks noChangeAspect="1" noChangeArrowheads="1"/>
          </p:cNvPicPr>
          <p:nvPr>
            <p:ph sz="half" idx="2"/>
          </p:nvPr>
        </p:nvPicPr>
        <p:blipFill>
          <a:blip r:embed="rId3" cstate="print"/>
          <a:srcRect l="9616" r="12822"/>
          <a:stretch>
            <a:fillRect/>
          </a:stretch>
        </p:blipFill>
        <p:spPr>
          <a:xfrm>
            <a:off x="5005388" y="2057400"/>
            <a:ext cx="4138612" cy="3563938"/>
          </a:xfr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457200" y="838200"/>
            <a:ext cx="8382000" cy="914400"/>
          </a:xfrm>
        </p:spPr>
        <p:txBody>
          <a:bodyPr/>
          <a:lstStyle/>
          <a:p>
            <a:pPr eaLnBrk="1" hangingPunct="1"/>
            <a:r>
              <a:rPr lang="en-US" dirty="0" smtClean="0"/>
              <a:t>Extrasensory Perception</a:t>
            </a:r>
          </a:p>
        </p:txBody>
      </p:sp>
      <p:sp>
        <p:nvSpPr>
          <p:cNvPr id="69636" name="Rectangle 3"/>
          <p:cNvSpPr>
            <a:spLocks noGrp="1" noChangeArrowheads="1"/>
          </p:cNvSpPr>
          <p:nvPr>
            <p:ph type="body" idx="1"/>
          </p:nvPr>
        </p:nvSpPr>
        <p:spPr>
          <a:xfrm>
            <a:off x="1252538" y="1828800"/>
            <a:ext cx="7772400" cy="4267200"/>
          </a:xfrm>
        </p:spPr>
        <p:txBody>
          <a:bodyPr/>
          <a:lstStyle/>
          <a:p>
            <a:pPr eaLnBrk="1" hangingPunct="1"/>
            <a:r>
              <a:rPr lang="en-US" dirty="0" smtClean="0"/>
              <a:t>Extrasensory Perception (ESP):</a:t>
            </a:r>
          </a:p>
          <a:p>
            <a:pPr lvl="1" eaLnBrk="1" hangingPunct="1"/>
            <a:r>
              <a:rPr lang="en-US" dirty="0" smtClean="0"/>
              <a:t>The ability to perceive something without ordinary sensory information</a:t>
            </a:r>
          </a:p>
          <a:p>
            <a:pPr lvl="1" eaLnBrk="1" hangingPunct="1"/>
            <a:r>
              <a:rPr lang="en-US" dirty="0" smtClean="0"/>
              <a:t>This has not been scientifically demonstrated</a:t>
            </a:r>
          </a:p>
          <a:p>
            <a:pPr eaLnBrk="1" hangingPunct="1"/>
            <a:r>
              <a:rPr lang="en-US" dirty="0" smtClean="0"/>
              <a:t>Three types of ESP:</a:t>
            </a:r>
          </a:p>
          <a:p>
            <a:pPr lvl="1" eaLnBrk="1" hangingPunct="1"/>
            <a:r>
              <a:rPr lang="en-US" dirty="0" smtClean="0"/>
              <a:t>Telepathy – Mind-to-mind communication</a:t>
            </a:r>
          </a:p>
          <a:p>
            <a:pPr lvl="1" eaLnBrk="1" hangingPunct="1"/>
            <a:r>
              <a:rPr lang="en-US" dirty="0" smtClean="0"/>
              <a:t>Clairvoyance – Perception of remote events</a:t>
            </a:r>
          </a:p>
          <a:p>
            <a:pPr lvl="1" eaLnBrk="1" hangingPunct="1"/>
            <a:r>
              <a:rPr lang="en-US" dirty="0" smtClean="0"/>
              <a:t>Precognition – Ability to see future events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533400" y="762000"/>
            <a:ext cx="7772400" cy="1143000"/>
          </a:xfrm>
        </p:spPr>
        <p:txBody>
          <a:bodyPr/>
          <a:lstStyle/>
          <a:p>
            <a:pPr eaLnBrk="1" hangingPunct="1"/>
            <a:r>
              <a:rPr lang="en-US" dirty="0" smtClean="0"/>
              <a:t>Context Effects</a:t>
            </a:r>
          </a:p>
        </p:txBody>
      </p:sp>
      <p:sp>
        <p:nvSpPr>
          <p:cNvPr id="70660" name="Rectangle 4"/>
          <p:cNvSpPr>
            <a:spLocks noGrp="1" noChangeArrowheads="1"/>
          </p:cNvSpPr>
          <p:nvPr>
            <p:ph type="body" sz="half" idx="1"/>
          </p:nvPr>
        </p:nvSpPr>
        <p:spPr/>
        <p:txBody>
          <a:bodyPr/>
          <a:lstStyle/>
          <a:p>
            <a:pPr eaLnBrk="1" hangingPunct="1"/>
            <a:r>
              <a:rPr lang="en-US" sz="2800" smtClean="0"/>
              <a:t>The same physical stimulus can be interpreted differently</a:t>
            </a:r>
          </a:p>
          <a:p>
            <a:pPr eaLnBrk="1" hangingPunct="1"/>
            <a:r>
              <a:rPr lang="en-US" sz="2800" smtClean="0"/>
              <a:t>We use other cues in the situation to resolve ambiguities</a:t>
            </a:r>
          </a:p>
          <a:p>
            <a:pPr eaLnBrk="1" hangingPunct="1"/>
            <a:r>
              <a:rPr lang="en-US" sz="2800" smtClean="0"/>
              <a:t>Is this the letter B or the number 13?</a:t>
            </a:r>
          </a:p>
        </p:txBody>
      </p:sp>
      <p:pic>
        <p:nvPicPr>
          <p:cNvPr id="70661" name="Picture 7" descr="KA0329"/>
          <p:cNvPicPr>
            <a:picLocks noChangeAspect="1" noChangeArrowheads="1"/>
          </p:cNvPicPr>
          <p:nvPr>
            <p:ph sz="half" idx="2"/>
          </p:nvPr>
        </p:nvPicPr>
        <p:blipFill>
          <a:blip r:embed="rId3" cstate="print"/>
          <a:srcRect l="22400" t="4800" r="19200" b="4800"/>
          <a:stretch>
            <a:fillRect/>
          </a:stretch>
        </p:blipFill>
        <p:spPr>
          <a:xfrm>
            <a:off x="4995863" y="2178050"/>
            <a:ext cx="3708400" cy="382905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8"/>
          <p:cNvSpPr>
            <a:spLocks noGrp="1" noChangeArrowheads="1"/>
          </p:cNvSpPr>
          <p:nvPr>
            <p:ph type="title"/>
          </p:nvPr>
        </p:nvSpPr>
        <p:spPr>
          <a:xfrm>
            <a:off x="381000" y="762000"/>
            <a:ext cx="7772400" cy="1143000"/>
          </a:xfrm>
        </p:spPr>
        <p:txBody>
          <a:bodyPr/>
          <a:lstStyle/>
          <a:p>
            <a:pPr eaLnBrk="1" hangingPunct="1"/>
            <a:r>
              <a:rPr lang="en-US" dirty="0" smtClean="0"/>
              <a:t>Parapsychology</a:t>
            </a:r>
          </a:p>
        </p:txBody>
      </p:sp>
      <p:sp>
        <p:nvSpPr>
          <p:cNvPr id="71684" name="Rectangle 10"/>
          <p:cNvSpPr>
            <a:spLocks noGrp="1" noChangeArrowheads="1"/>
          </p:cNvSpPr>
          <p:nvPr>
            <p:ph type="body" sz="half" idx="2"/>
          </p:nvPr>
        </p:nvSpPr>
        <p:spPr/>
        <p:txBody>
          <a:bodyPr>
            <a:normAutofit fontScale="92500"/>
          </a:bodyPr>
          <a:lstStyle/>
          <a:p>
            <a:pPr eaLnBrk="1" hangingPunct="1"/>
            <a:r>
              <a:rPr lang="en-US" sz="2800" smtClean="0"/>
              <a:t>J. B. Rhine conducted many experiments on ESP using stimuli such as these.</a:t>
            </a:r>
          </a:p>
          <a:p>
            <a:pPr eaLnBrk="1" hangingPunct="1"/>
            <a:r>
              <a:rPr lang="en-US" sz="2800" smtClean="0"/>
              <a:t>Rhine believed that his evidence supported the existence of ESP, but his findings were flawed.</a:t>
            </a:r>
          </a:p>
        </p:txBody>
      </p:sp>
      <p:pic>
        <p:nvPicPr>
          <p:cNvPr id="71685" name="Picture 13" descr="KA0333"/>
          <p:cNvPicPr>
            <a:picLocks noChangeAspect="1" noChangeArrowheads="1"/>
          </p:cNvPicPr>
          <p:nvPr>
            <p:ph sz="half" idx="1"/>
          </p:nvPr>
        </p:nvPicPr>
        <p:blipFill>
          <a:blip r:embed="rId3" cstate="print"/>
          <a:srcRect l="800" t="30000" r="1601" b="30000"/>
          <a:stretch>
            <a:fillRect/>
          </a:stretch>
        </p:blipFill>
        <p:spPr>
          <a:xfrm>
            <a:off x="1298575" y="2101850"/>
            <a:ext cx="7248525" cy="19812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685800" y="762000"/>
            <a:ext cx="7772400" cy="1828800"/>
          </a:xfrm>
        </p:spPr>
        <p:txBody>
          <a:bodyPr>
            <a:normAutofit fontScale="90000"/>
          </a:bodyPr>
          <a:lstStyle/>
          <a:p>
            <a:pPr algn="l" eaLnBrk="1" hangingPunct="1"/>
            <a:r>
              <a:rPr lang="en-US" sz="3200" dirty="0" smtClean="0"/>
              <a:t>In order to make sense of our world our brains try to see patterns or shapes that are recognizable. This principle is called “grouping”</a:t>
            </a:r>
            <a:r>
              <a:rPr lang="en-US" dirty="0" smtClean="0"/>
              <a:t>.</a:t>
            </a:r>
          </a:p>
        </p:txBody>
      </p:sp>
      <p:sp>
        <p:nvSpPr>
          <p:cNvPr id="72707" name="Rectangle 1027"/>
          <p:cNvSpPr>
            <a:spLocks noGrp="1" noChangeArrowheads="1"/>
          </p:cNvSpPr>
          <p:nvPr>
            <p:ph type="body" idx="1"/>
          </p:nvPr>
        </p:nvSpPr>
        <p:spPr/>
        <p:txBody>
          <a:bodyPr/>
          <a:lstStyle/>
          <a:p>
            <a:pPr algn="ctr" eaLnBrk="1" hangingPunct="1">
              <a:buFontTx/>
              <a:buNone/>
            </a:pPr>
            <a:r>
              <a:rPr lang="en-US" smtClean="0">
                <a:solidFill>
                  <a:srgbClr val="FFFFFF"/>
                </a:solidFill>
                <a:latin typeface="Arial" charset="0"/>
                <a:cs typeface="Arial" charset="0"/>
              </a:rPr>
              <a:t> </a:t>
            </a:r>
          </a:p>
          <a:p>
            <a:pPr eaLnBrk="1" hangingPunct="1"/>
            <a:endParaRPr lang="en-US" smtClean="0"/>
          </a:p>
        </p:txBody>
      </p:sp>
      <p:pic>
        <p:nvPicPr>
          <p:cNvPr id="27653" name="Picture 1029" descr="http://www.keele.ac.uk/depts/aa/widening/uniworld/images/gestalt.gif"/>
          <p:cNvPicPr>
            <a:picLocks noChangeAspect="1" noChangeArrowheads="1"/>
          </p:cNvPicPr>
          <p:nvPr/>
        </p:nvPicPr>
        <p:blipFill>
          <a:blip r:embed="rId2" cstate="print"/>
          <a:srcRect/>
          <a:stretch>
            <a:fillRect/>
          </a:stretch>
        </p:blipFill>
        <p:spPr bwMode="auto">
          <a:xfrm>
            <a:off x="609600" y="3048000"/>
            <a:ext cx="8037513" cy="2493963"/>
          </a:xfrm>
          <a:prstGeom prst="rect">
            <a:avLst/>
          </a:prstGeom>
          <a:noFill/>
          <a:ln w="9525">
            <a:noFill/>
            <a:miter lim="800000"/>
            <a:headEnd/>
            <a:tailEnd/>
          </a:ln>
        </p:spPr>
      </p:pic>
      <p:sp>
        <p:nvSpPr>
          <p:cNvPr id="72709" name="Rectangle 1030"/>
          <p:cNvSpPr>
            <a:spLocks noChangeArrowheads="1"/>
          </p:cNvSpPr>
          <p:nvPr/>
        </p:nvSpPr>
        <p:spPr bwMode="auto">
          <a:xfrm>
            <a:off x="1447800" y="5867400"/>
            <a:ext cx="6248400" cy="457200"/>
          </a:xfrm>
          <a:prstGeom prst="rect">
            <a:avLst/>
          </a:prstGeom>
          <a:noFill/>
          <a:ln w="9525">
            <a:noFill/>
            <a:miter lim="800000"/>
            <a:headEnd/>
            <a:tailEnd/>
          </a:ln>
        </p:spPr>
        <p:txBody>
          <a:bodyPr anchor="ctr"/>
          <a:lstStyle/>
          <a:p>
            <a:endParaRPr lang="en-US" sz="4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slide(fromBottom)">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blinds(horizontal)">
                                      <p:cBhvr>
                                        <p:cTn id="1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5257800"/>
            <a:ext cx="7772400" cy="1066800"/>
          </a:xfrm>
        </p:spPr>
        <p:txBody>
          <a:bodyPr>
            <a:normAutofit/>
          </a:bodyPr>
          <a:lstStyle/>
          <a:p>
            <a:pPr eaLnBrk="1" hangingPunct="1"/>
            <a:r>
              <a:rPr lang="en-US" sz="2800" dirty="0" smtClean="0">
                <a:solidFill>
                  <a:schemeClr val="tx1"/>
                </a:solidFill>
                <a:latin typeface="Arial" charset="0"/>
                <a:cs typeface="Arial" charset="0"/>
              </a:rPr>
              <a:t>The mind forms shapes that don't </a:t>
            </a:r>
            <a:r>
              <a:rPr lang="en-US" sz="2800" dirty="0" smtClean="0">
                <a:solidFill>
                  <a:schemeClr val="tx1"/>
                </a:solidFill>
                <a:latin typeface="Arial" charset="0"/>
                <a:cs typeface="Arial" charset="0"/>
              </a:rPr>
              <a:t>exist.</a:t>
            </a:r>
            <a:r>
              <a:rPr lang="en-US" sz="2800" dirty="0" smtClean="0">
                <a:solidFill>
                  <a:schemeClr val="tx1"/>
                </a:solidFill>
                <a:latin typeface="Arial" charset="0"/>
                <a:cs typeface="Arial" charset="0"/>
              </a:rPr>
              <a:t/>
            </a:r>
            <a:br>
              <a:rPr lang="en-US" sz="2800" dirty="0" smtClean="0">
                <a:solidFill>
                  <a:schemeClr val="tx1"/>
                </a:solidFill>
                <a:latin typeface="Arial" charset="0"/>
                <a:cs typeface="Arial" charset="0"/>
              </a:rPr>
            </a:br>
            <a:endParaRPr lang="en-US" sz="2800" dirty="0" smtClean="0">
              <a:solidFill>
                <a:schemeClr val="tx1"/>
              </a:solidFill>
              <a:latin typeface="Arial" charset="0"/>
              <a:cs typeface="Arial" charset="0"/>
            </a:endParaRPr>
          </a:p>
        </p:txBody>
      </p:sp>
      <p:pic>
        <p:nvPicPr>
          <p:cNvPr id="6148" name="Picture 4" descr="kanizsa.gif (5750 bytes)"/>
          <p:cNvPicPr>
            <a:picLocks noChangeAspect="1" noChangeArrowheads="1"/>
          </p:cNvPicPr>
          <p:nvPr/>
        </p:nvPicPr>
        <p:blipFill>
          <a:blip r:embed="rId2" cstate="print"/>
          <a:srcRect/>
          <a:stretch>
            <a:fillRect/>
          </a:stretch>
        </p:blipFill>
        <p:spPr bwMode="auto">
          <a:xfrm>
            <a:off x="1447800" y="914400"/>
            <a:ext cx="5989638" cy="3475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randombar(horizont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http://psycharts.com/clipart/perspect.jpg"/>
          <p:cNvPicPr>
            <a:picLocks noChangeAspect="1" noChangeArrowheads="1"/>
          </p:cNvPicPr>
          <p:nvPr/>
        </p:nvPicPr>
        <p:blipFill>
          <a:blip r:embed="rId2" cstate="print"/>
          <a:srcRect/>
          <a:stretch>
            <a:fillRect/>
          </a:stretch>
        </p:blipFill>
        <p:spPr bwMode="auto">
          <a:xfrm>
            <a:off x="1905000" y="762000"/>
            <a:ext cx="4953000" cy="491648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514600" y="5105400"/>
            <a:ext cx="4267200" cy="1143000"/>
          </a:xfrm>
        </p:spPr>
        <p:txBody>
          <a:bodyPr>
            <a:normAutofit fontScale="90000"/>
          </a:bodyPr>
          <a:lstStyle/>
          <a:p>
            <a:pPr eaLnBrk="1" hangingPunct="1"/>
            <a:r>
              <a:rPr lang="en-US" dirty="0" smtClean="0">
                <a:solidFill>
                  <a:srgbClr val="666633"/>
                </a:solidFill>
                <a:latin typeface="Arial" charset="0"/>
                <a:cs typeface="Arial" charset="0"/>
              </a:rPr>
              <a:t/>
            </a:r>
            <a:br>
              <a:rPr lang="en-US" dirty="0" smtClean="0">
                <a:solidFill>
                  <a:srgbClr val="666633"/>
                </a:solidFill>
                <a:latin typeface="Arial" charset="0"/>
                <a:cs typeface="Arial" charset="0"/>
              </a:rPr>
            </a:br>
            <a:r>
              <a:rPr lang="en-US" dirty="0" smtClean="0">
                <a:solidFill>
                  <a:srgbClr val="666633"/>
                </a:solidFill>
                <a:latin typeface="Arial" charset="0"/>
                <a:cs typeface="Arial" charset="0"/>
              </a:rPr>
              <a:t/>
            </a:r>
            <a:br>
              <a:rPr lang="en-US" dirty="0" smtClean="0">
                <a:solidFill>
                  <a:srgbClr val="666633"/>
                </a:solidFill>
                <a:latin typeface="Arial" charset="0"/>
                <a:cs typeface="Arial" charset="0"/>
              </a:rPr>
            </a:br>
            <a:r>
              <a:rPr lang="en-US" dirty="0" smtClean="0">
                <a:solidFill>
                  <a:srgbClr val="666633"/>
                </a:solidFill>
                <a:latin typeface="Arial" charset="0"/>
                <a:cs typeface="Arial" charset="0"/>
              </a:rPr>
              <a:t/>
            </a:r>
            <a:br>
              <a:rPr lang="en-US" dirty="0" smtClean="0">
                <a:solidFill>
                  <a:srgbClr val="666633"/>
                </a:solidFill>
                <a:latin typeface="Arial" charset="0"/>
                <a:cs typeface="Arial" charset="0"/>
              </a:rPr>
            </a:br>
            <a:r>
              <a:rPr lang="en-US" dirty="0" smtClean="0">
                <a:solidFill>
                  <a:srgbClr val="666633"/>
                </a:solidFill>
                <a:latin typeface="Arial" charset="0"/>
                <a:cs typeface="Arial" charset="0"/>
              </a:rPr>
              <a:t>Parallel Lines?</a:t>
            </a:r>
            <a:br>
              <a:rPr lang="en-US" dirty="0" smtClean="0">
                <a:solidFill>
                  <a:srgbClr val="666633"/>
                </a:solidFill>
                <a:latin typeface="Arial" charset="0"/>
                <a:cs typeface="Arial" charset="0"/>
              </a:rPr>
            </a:br>
            <a:r>
              <a:rPr lang="en-US" dirty="0" smtClean="0">
                <a:solidFill>
                  <a:srgbClr val="666633"/>
                </a:solidFill>
                <a:latin typeface="Arial" charset="0"/>
                <a:cs typeface="Arial" charset="0"/>
              </a:rPr>
              <a:t> </a:t>
            </a:r>
            <a:br>
              <a:rPr lang="en-US" dirty="0" smtClean="0">
                <a:solidFill>
                  <a:srgbClr val="666633"/>
                </a:solidFill>
                <a:latin typeface="Arial" charset="0"/>
                <a:cs typeface="Arial" charset="0"/>
              </a:rPr>
            </a:br>
            <a:endParaRPr lang="en-US" dirty="0" smtClean="0">
              <a:solidFill>
                <a:srgbClr val="666633"/>
              </a:solidFill>
              <a:latin typeface="Arial" charset="0"/>
              <a:cs typeface="Arial" charset="0"/>
            </a:endParaRPr>
          </a:p>
        </p:txBody>
      </p:sp>
      <p:pic>
        <p:nvPicPr>
          <p:cNvPr id="75779" name="Picture 4" descr="colillusion_bricks.gif &lt;/p&gt;&#10;&#10;&lt;p align="/>
          <p:cNvPicPr>
            <a:picLocks noChangeAspect="1" noChangeArrowheads="1"/>
          </p:cNvPicPr>
          <p:nvPr/>
        </p:nvPicPr>
        <p:blipFill>
          <a:blip r:embed="rId2" cstate="print"/>
          <a:srcRect/>
          <a:stretch>
            <a:fillRect/>
          </a:stretch>
        </p:blipFill>
        <p:spPr bwMode="auto">
          <a:xfrm>
            <a:off x="1524000" y="457200"/>
            <a:ext cx="5842000" cy="43751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0"/>
            <a:ext cx="7772400" cy="1143000"/>
          </a:xfrm>
        </p:spPr>
        <p:txBody>
          <a:bodyPr/>
          <a:lstStyle/>
          <a:p>
            <a:pPr eaLnBrk="1" hangingPunct="1"/>
            <a:r>
              <a:rPr lang="en-US" smtClean="0"/>
              <a:t>Embedded Images</a:t>
            </a:r>
          </a:p>
        </p:txBody>
      </p:sp>
      <p:pic>
        <p:nvPicPr>
          <p:cNvPr id="5124" name="Picture 4" descr="http://psycharts.com/clipart/9.gif"/>
          <p:cNvPicPr>
            <a:picLocks noChangeAspect="1" noChangeArrowheads="1"/>
          </p:cNvPicPr>
          <p:nvPr/>
        </p:nvPicPr>
        <p:blipFill>
          <a:blip r:embed="rId2" cstate="print"/>
          <a:srcRect/>
          <a:stretch>
            <a:fillRect/>
          </a:stretch>
        </p:blipFill>
        <p:spPr bwMode="auto">
          <a:xfrm>
            <a:off x="2438400" y="914400"/>
            <a:ext cx="3840163" cy="4618038"/>
          </a:xfrm>
          <a:prstGeom prst="rect">
            <a:avLst/>
          </a:prstGeom>
          <a:noFill/>
          <a:ln w="9525">
            <a:noFill/>
            <a:miter lim="800000"/>
            <a:headEnd/>
            <a:tailEnd/>
          </a:ln>
        </p:spPr>
      </p:pic>
      <p:sp>
        <p:nvSpPr>
          <p:cNvPr id="76804" name="Rectangle 5"/>
          <p:cNvSpPr>
            <a:spLocks noChangeArrowheads="1"/>
          </p:cNvSpPr>
          <p:nvPr/>
        </p:nvSpPr>
        <p:spPr bwMode="auto">
          <a:xfrm>
            <a:off x="2438400" y="6096000"/>
            <a:ext cx="4443413" cy="457200"/>
          </a:xfrm>
          <a:prstGeom prst="rect">
            <a:avLst/>
          </a:prstGeom>
          <a:noFill/>
          <a:ln w="9525">
            <a:noFill/>
            <a:miter lim="800000"/>
            <a:headEnd/>
            <a:tailEnd/>
          </a:ln>
        </p:spPr>
        <p:txBody>
          <a:bodyPr wrap="none">
            <a:spAutoFit/>
          </a:bodyPr>
          <a:lstStyle/>
          <a:p>
            <a:r>
              <a:rPr lang="en-US"/>
              <a:t>http://psycharts.com/opt_illus.html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arn(inHorizontal)">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http://psycharts.com/clipart/readthecolors.gif"/>
          <p:cNvPicPr>
            <a:picLocks noChangeAspect="1" noChangeArrowheads="1"/>
          </p:cNvPicPr>
          <p:nvPr/>
        </p:nvPicPr>
        <p:blipFill>
          <a:blip r:embed="rId2" cstate="print"/>
          <a:srcRect/>
          <a:stretch>
            <a:fillRect/>
          </a:stretch>
        </p:blipFill>
        <p:spPr bwMode="auto">
          <a:xfrm>
            <a:off x="762000" y="1066800"/>
            <a:ext cx="7829550" cy="45466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p:txBody>
          <a:bodyPr>
            <a:normAutofit fontScale="90000"/>
          </a:bodyPr>
          <a:lstStyle/>
          <a:p>
            <a:pPr eaLnBrk="1" hangingPunct="1"/>
            <a:r>
              <a:rPr lang="en-US" smtClean="0">
                <a:solidFill>
                  <a:srgbClr val="666633"/>
                </a:solidFill>
                <a:latin typeface="Arial" charset="0"/>
                <a:cs typeface="Arial" charset="0"/>
              </a:rPr>
              <a:t>2 dimensional chalk drawing</a:t>
            </a:r>
            <a:br>
              <a:rPr lang="en-US" smtClean="0">
                <a:solidFill>
                  <a:srgbClr val="666633"/>
                </a:solidFill>
                <a:latin typeface="Arial" charset="0"/>
                <a:cs typeface="Arial" charset="0"/>
              </a:rPr>
            </a:br>
            <a:endParaRPr lang="en-US" smtClean="0">
              <a:solidFill>
                <a:srgbClr val="666633"/>
              </a:solidFill>
              <a:latin typeface="Arial" charset="0"/>
              <a:cs typeface="Arial" charset="0"/>
            </a:endParaRPr>
          </a:p>
        </p:txBody>
      </p:sp>
      <p:pic>
        <p:nvPicPr>
          <p:cNvPr id="78851" name="Picture 1028" descr="http://psycharts.com/clipart/sosie33.jpg"/>
          <p:cNvPicPr>
            <a:picLocks noChangeAspect="1" noChangeArrowheads="1"/>
          </p:cNvPicPr>
          <p:nvPr/>
        </p:nvPicPr>
        <p:blipFill>
          <a:blip r:embed="rId2" cstate="print">
            <a:lum bright="12000" contrast="-6000"/>
          </a:blip>
          <a:srcRect/>
          <a:stretch>
            <a:fillRect/>
          </a:stretch>
        </p:blipFill>
        <p:spPr bwMode="auto">
          <a:xfrm>
            <a:off x="1066800" y="1295400"/>
            <a:ext cx="7620000" cy="5080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609600"/>
            <a:ext cx="8229600" cy="1066800"/>
          </a:xfrm>
        </p:spPr>
        <p:txBody>
          <a:bodyPr/>
          <a:lstStyle/>
          <a:p>
            <a:pPr eaLnBrk="1" hangingPunct="1"/>
            <a:r>
              <a:rPr lang="en-US" dirty="0" smtClean="0">
                <a:latin typeface="Calibri" pitchFamily="34" charset="0"/>
              </a:rPr>
              <a:t>Gestalt and the Urge to Organize</a:t>
            </a:r>
          </a:p>
        </p:txBody>
      </p:sp>
      <p:pic>
        <p:nvPicPr>
          <p:cNvPr id="43011" name="Picture 4" descr="urge to organize"/>
          <p:cNvPicPr>
            <a:picLocks noChangeAspect="1" noChangeArrowheads="1"/>
          </p:cNvPicPr>
          <p:nvPr>
            <p:ph idx="1"/>
          </p:nvPr>
        </p:nvPicPr>
        <p:blipFill>
          <a:blip r:embed="rId2" cstate="print"/>
          <a:srcRect/>
          <a:stretch>
            <a:fillRect/>
          </a:stretch>
        </p:blipFill>
        <p:spPr>
          <a:xfrm>
            <a:off x="1819275" y="1600200"/>
            <a:ext cx="5503863" cy="4530725"/>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http://psycharts.com/clipart/crazyblockshape.gif"/>
          <p:cNvPicPr>
            <a:picLocks noChangeAspect="1" noChangeArrowheads="1"/>
          </p:cNvPicPr>
          <p:nvPr/>
        </p:nvPicPr>
        <p:blipFill>
          <a:blip r:embed="rId2" cstate="print"/>
          <a:srcRect/>
          <a:stretch>
            <a:fillRect/>
          </a:stretch>
        </p:blipFill>
        <p:spPr bwMode="auto">
          <a:xfrm>
            <a:off x="2286000" y="685800"/>
            <a:ext cx="4102100" cy="51054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4648200"/>
            <a:ext cx="7772400" cy="1143000"/>
          </a:xfrm>
        </p:spPr>
        <p:txBody>
          <a:bodyPr>
            <a:normAutofit fontScale="90000"/>
          </a:bodyPr>
          <a:lstStyle/>
          <a:p>
            <a:pPr algn="l" eaLnBrk="1" hangingPunct="1"/>
            <a:r>
              <a:rPr lang="en-US" sz="2800" dirty="0" smtClean="0">
                <a:solidFill>
                  <a:srgbClr val="666633"/>
                </a:solidFill>
                <a:latin typeface="Arial" charset="0"/>
                <a:cs typeface="Arial" charset="0"/>
              </a:rPr>
              <a:t/>
            </a:r>
            <a:br>
              <a:rPr lang="en-US" sz="2800" dirty="0" smtClean="0">
                <a:solidFill>
                  <a:srgbClr val="666633"/>
                </a:solidFill>
                <a:latin typeface="Arial" charset="0"/>
                <a:cs typeface="Arial" charset="0"/>
              </a:rPr>
            </a:br>
            <a:r>
              <a:rPr lang="en-US" sz="2800" dirty="0" smtClean="0">
                <a:solidFill>
                  <a:srgbClr val="666633"/>
                </a:solidFill>
                <a:latin typeface="Arial" charset="0"/>
                <a:cs typeface="Arial" charset="0"/>
              </a:rPr>
              <a:t/>
            </a:r>
            <a:br>
              <a:rPr lang="en-US" sz="2800" dirty="0" smtClean="0">
                <a:solidFill>
                  <a:srgbClr val="666633"/>
                </a:solidFill>
                <a:latin typeface="Arial" charset="0"/>
                <a:cs typeface="Arial" charset="0"/>
              </a:rPr>
            </a:br>
            <a:r>
              <a:rPr lang="en-US" sz="2800" dirty="0" smtClean="0">
                <a:solidFill>
                  <a:srgbClr val="666633"/>
                </a:solidFill>
                <a:latin typeface="Arial" charset="0"/>
                <a:cs typeface="Arial" charset="0"/>
              </a:rPr>
              <a:t>After a Necker cube is perceived from one perspective, it naturally tends to change to the other in about 3 seconds.</a:t>
            </a:r>
            <a:br>
              <a:rPr lang="en-US" sz="2800" dirty="0" smtClean="0">
                <a:solidFill>
                  <a:srgbClr val="666633"/>
                </a:solidFill>
                <a:latin typeface="Arial" charset="0"/>
                <a:cs typeface="Arial" charset="0"/>
              </a:rPr>
            </a:br>
            <a:r>
              <a:rPr lang="en-US" sz="2800" dirty="0" smtClean="0">
                <a:solidFill>
                  <a:srgbClr val="666633"/>
                </a:solidFill>
                <a:latin typeface="Arial" charset="0"/>
                <a:cs typeface="Arial" charset="0"/>
              </a:rPr>
              <a:t> </a:t>
            </a:r>
            <a:br>
              <a:rPr lang="en-US" sz="2800" dirty="0" smtClean="0">
                <a:solidFill>
                  <a:srgbClr val="666633"/>
                </a:solidFill>
                <a:latin typeface="Arial" charset="0"/>
                <a:cs typeface="Arial" charset="0"/>
              </a:rPr>
            </a:br>
            <a:r>
              <a:rPr lang="en-US" sz="2800" dirty="0" smtClean="0">
                <a:solidFill>
                  <a:srgbClr val="666633"/>
                </a:solidFill>
                <a:latin typeface="Arial" charset="0"/>
                <a:cs typeface="Arial" charset="0"/>
              </a:rPr>
              <a:t>		</a:t>
            </a:r>
            <a:endParaRPr lang="en-US" sz="1200" dirty="0" smtClean="0">
              <a:solidFill>
                <a:srgbClr val="666633"/>
              </a:solidFill>
              <a:latin typeface="Arial" charset="0"/>
              <a:cs typeface="Arial" charset="0"/>
            </a:endParaRPr>
          </a:p>
        </p:txBody>
      </p:sp>
      <p:pic>
        <p:nvPicPr>
          <p:cNvPr id="80899" name="Picture 4" descr="twocubes.gif (2292 bytes)"/>
          <p:cNvPicPr>
            <a:picLocks noChangeAspect="1" noChangeArrowheads="1"/>
          </p:cNvPicPr>
          <p:nvPr/>
        </p:nvPicPr>
        <p:blipFill>
          <a:blip r:embed="rId2" cstate="print"/>
          <a:srcRect/>
          <a:stretch>
            <a:fillRect/>
          </a:stretch>
        </p:blipFill>
        <p:spPr bwMode="auto">
          <a:xfrm>
            <a:off x="3200400" y="762000"/>
            <a:ext cx="3089275" cy="3276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2400" smtClean="0"/>
              <a:t/>
            </a:r>
            <a:br>
              <a:rPr lang="en-US" sz="2400" smtClean="0"/>
            </a:br>
            <a:endParaRPr lang="en-US" sz="2400" smtClean="0"/>
          </a:p>
        </p:txBody>
      </p:sp>
      <p:sp>
        <p:nvSpPr>
          <p:cNvPr id="81923" name="Rectangle 3"/>
          <p:cNvSpPr>
            <a:spLocks noGrp="1" noChangeArrowheads="1"/>
          </p:cNvSpPr>
          <p:nvPr>
            <p:ph type="body" sz="half" idx="1"/>
          </p:nvPr>
        </p:nvSpPr>
        <p:spPr>
          <a:xfrm>
            <a:off x="685800" y="533400"/>
            <a:ext cx="3810000" cy="5562600"/>
          </a:xfrm>
          <a:solidFill>
            <a:schemeClr val="hlink"/>
          </a:solidFill>
        </p:spPr>
        <p:txBody>
          <a:bodyPr/>
          <a:lstStyle/>
          <a:p>
            <a:pPr eaLnBrk="1" hangingPunct="1">
              <a:lnSpc>
                <a:spcPct val="90000"/>
              </a:lnSpc>
            </a:pPr>
            <a:r>
              <a:rPr lang="en-US" sz="2800" smtClean="0"/>
              <a:t>When you look at the top figure, your visual system will organize the elements into a box. The box will reverse, as in the Necker Cube illusion. The elements in the bottom figure have terminations and do not readily group into a box figure that shows reversals</a:t>
            </a:r>
          </a:p>
        </p:txBody>
      </p:sp>
      <p:sp>
        <p:nvSpPr>
          <p:cNvPr id="81924" name="Rectangle 4"/>
          <p:cNvSpPr>
            <a:spLocks noChangeArrowheads="1"/>
          </p:cNvSpPr>
          <p:nvPr/>
        </p:nvSpPr>
        <p:spPr bwMode="auto">
          <a:xfrm>
            <a:off x="0" y="1182688"/>
            <a:ext cx="9144000" cy="0"/>
          </a:xfrm>
          <a:prstGeom prst="rect">
            <a:avLst/>
          </a:prstGeom>
          <a:noFill/>
          <a:ln w="9525">
            <a:noFill/>
            <a:miter lim="800000"/>
            <a:headEnd/>
            <a:tailEnd/>
          </a:ln>
        </p:spPr>
        <p:txBody>
          <a:bodyPr>
            <a:spAutoFit/>
          </a:bodyPr>
          <a:lstStyle/>
          <a:p>
            <a:endParaRPr lang="en-US"/>
          </a:p>
        </p:txBody>
      </p:sp>
      <p:grpSp>
        <p:nvGrpSpPr>
          <p:cNvPr id="2" name="Group 5"/>
          <p:cNvGrpSpPr>
            <a:grpSpLocks/>
          </p:cNvGrpSpPr>
          <p:nvPr/>
        </p:nvGrpSpPr>
        <p:grpSpPr bwMode="auto">
          <a:xfrm>
            <a:off x="2892425" y="1182688"/>
            <a:ext cx="3359150" cy="4359275"/>
            <a:chOff x="0" y="0"/>
            <a:chExt cx="2116" cy="2746"/>
          </a:xfrm>
        </p:grpSpPr>
        <p:sp>
          <p:nvSpPr>
            <p:cNvPr id="81928" name="Rectangle 6"/>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sp>
          <p:nvSpPr>
            <p:cNvPr id="81929" name="Rectangle 7"/>
            <p:cNvSpPr>
              <a:spLocks noChangeArrowheads="1"/>
            </p:cNvSpPr>
            <p:nvPr/>
          </p:nvSpPr>
          <p:spPr bwMode="auto">
            <a:xfrm>
              <a:off x="0" y="0"/>
              <a:ext cx="2116" cy="2746"/>
            </a:xfrm>
            <a:prstGeom prst="rect">
              <a:avLst/>
            </a:prstGeom>
            <a:noFill/>
            <a:ln w="9525">
              <a:noFill/>
              <a:miter lim="800000"/>
              <a:headEnd/>
              <a:tailEnd/>
            </a:ln>
          </p:spPr>
          <p:txBody>
            <a:bodyPr anchor="ctr"/>
            <a:lstStyle/>
            <a:p>
              <a:r>
                <a:rPr lang="en-US"/>
                <a:t>  </a:t>
              </a:r>
              <a:r>
                <a:rPr lang="en-US" sz="28000"/>
                <a:t> </a:t>
              </a:r>
              <a:r>
                <a:rPr lang="en-US"/>
                <a:t>                            </a:t>
              </a:r>
            </a:p>
          </p:txBody>
        </p:sp>
      </p:grpSp>
      <p:pic>
        <p:nvPicPr>
          <p:cNvPr id="81926" name="Picture 8" descr="box_1.gif is here"/>
          <p:cNvPicPr>
            <a:picLocks noChangeAspect="1" noChangeArrowheads="1"/>
          </p:cNvPicPr>
          <p:nvPr>
            <p:ph type="chart" sz="half" idx="2"/>
          </p:nvPr>
        </p:nvPicPr>
        <p:blipFill>
          <a:blip r:embed="rId2" cstate="print"/>
          <a:srcRect/>
          <a:stretch>
            <a:fillRect/>
          </a:stretch>
        </p:blipFill>
        <p:spPr>
          <a:xfrm>
            <a:off x="5334000" y="381000"/>
            <a:ext cx="3181350" cy="6248400"/>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mtClean="0">
                <a:solidFill>
                  <a:srgbClr val="666633"/>
                </a:solidFill>
                <a:latin typeface="Arial" charset="0"/>
                <a:cs typeface="Arial" charset="0"/>
              </a:rPr>
              <a:t>How fast do you switch?</a:t>
            </a:r>
            <a:br>
              <a:rPr lang="en-US" smtClean="0">
                <a:solidFill>
                  <a:srgbClr val="666633"/>
                </a:solidFill>
                <a:latin typeface="Arial" charset="0"/>
                <a:cs typeface="Arial" charset="0"/>
              </a:rPr>
            </a:br>
            <a:endParaRPr lang="en-US" smtClean="0">
              <a:solidFill>
                <a:srgbClr val="666633"/>
              </a:solidFill>
              <a:latin typeface="Arial" charset="0"/>
              <a:cs typeface="Arial" charset="0"/>
            </a:endParaRPr>
          </a:p>
        </p:txBody>
      </p:sp>
      <p:pic>
        <p:nvPicPr>
          <p:cNvPr id="82947" name="Picture 6" descr="http://psycharts.com/clipart/whichwayblocks.gif"/>
          <p:cNvPicPr>
            <a:picLocks noChangeAspect="1" noChangeArrowheads="1"/>
          </p:cNvPicPr>
          <p:nvPr/>
        </p:nvPicPr>
        <p:blipFill>
          <a:blip r:embed="rId2" cstate="print"/>
          <a:srcRect/>
          <a:stretch>
            <a:fillRect/>
          </a:stretch>
        </p:blipFill>
        <p:spPr bwMode="auto">
          <a:xfrm>
            <a:off x="2971800" y="2133600"/>
            <a:ext cx="3048000" cy="429111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eaLnBrk="1" hangingPunct="1"/>
            <a:r>
              <a:rPr lang="en-US" b="1" smtClean="0">
                <a:latin typeface="AvantGarde Bk BT" pitchFamily="34" charset="0"/>
              </a:rPr>
              <a:t>You will see it flip into a second staircase</a:t>
            </a:r>
            <a:r>
              <a:rPr lang="en-US" smtClean="0"/>
              <a:t> </a:t>
            </a:r>
          </a:p>
        </p:txBody>
      </p:sp>
      <p:sp>
        <p:nvSpPr>
          <p:cNvPr id="83971" name="Rectangle 4"/>
          <p:cNvSpPr>
            <a:spLocks noGrp="1" noChangeArrowheads="1"/>
          </p:cNvSpPr>
          <p:nvPr>
            <p:ph type="body" sz="half" idx="2"/>
          </p:nvPr>
        </p:nvSpPr>
        <p:spPr>
          <a:xfrm>
            <a:off x="4648200" y="1981200"/>
            <a:ext cx="3810000" cy="4419600"/>
          </a:xfrm>
        </p:spPr>
        <p:txBody>
          <a:bodyPr>
            <a:normAutofit fontScale="92500"/>
          </a:bodyPr>
          <a:lstStyle/>
          <a:p>
            <a:pPr eaLnBrk="1" hangingPunct="1">
              <a:lnSpc>
                <a:spcPct val="90000"/>
              </a:lnSpc>
            </a:pPr>
            <a:r>
              <a:rPr lang="en-US" sz="2400" b="1" smtClean="0">
                <a:latin typeface="AvantGarde Bk BT" pitchFamily="34" charset="0"/>
              </a:rPr>
              <a:t>M.C. Escher used complex variations on this illusion to achieve some wonderful effects like showing representations of people walking in opposite directions, both descending. He also joined staircases into an appearance of infinite ascent/descent</a:t>
            </a:r>
            <a:r>
              <a:rPr lang="en-US" sz="2400" b="1" smtClean="0"/>
              <a:t>.</a:t>
            </a:r>
            <a:r>
              <a:rPr lang="en-US" sz="2400" smtClean="0"/>
              <a:t/>
            </a:r>
            <a:br>
              <a:rPr lang="en-US" sz="2400" smtClean="0"/>
            </a:br>
            <a:endParaRPr lang="en-US" sz="2400" smtClean="0"/>
          </a:p>
        </p:txBody>
      </p:sp>
      <p:pic>
        <p:nvPicPr>
          <p:cNvPr id="83972" name="Picture 7" descr="stair_1.gif is here"/>
          <p:cNvPicPr>
            <a:picLocks noChangeAspect="1" noChangeArrowheads="1"/>
          </p:cNvPicPr>
          <p:nvPr>
            <p:ph type="clipArt" sz="half" idx="1"/>
          </p:nvPr>
        </p:nvPicPr>
        <p:blipFill>
          <a:blip r:embed="rId2" cstate="print"/>
          <a:srcRect/>
          <a:stretch>
            <a:fillRect/>
          </a:stretch>
        </p:blipFill>
        <p:spPr>
          <a:xfrm>
            <a:off x="1184275" y="1981200"/>
            <a:ext cx="2813050" cy="4114800"/>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533400"/>
            <a:ext cx="7772400" cy="533400"/>
          </a:xfrm>
        </p:spPr>
        <p:txBody>
          <a:bodyPr>
            <a:normAutofit fontScale="90000"/>
          </a:bodyPr>
          <a:lstStyle/>
          <a:p>
            <a:pPr eaLnBrk="1" hangingPunct="1"/>
            <a:r>
              <a:rPr lang="en-US" b="1" dirty="0" smtClean="0"/>
              <a:t>M.C. Escher</a:t>
            </a:r>
          </a:p>
        </p:txBody>
      </p:sp>
      <p:pic>
        <p:nvPicPr>
          <p:cNvPr id="35848" name="Picture 8" descr="http://www.astrosurf.com/lombry/Images/escher-relativity.jpg"/>
          <p:cNvPicPr>
            <a:picLocks noChangeAspect="1" noChangeArrowheads="1"/>
          </p:cNvPicPr>
          <p:nvPr/>
        </p:nvPicPr>
        <p:blipFill>
          <a:blip r:embed="rId2" cstate="print"/>
          <a:srcRect/>
          <a:stretch>
            <a:fillRect/>
          </a:stretch>
        </p:blipFill>
        <p:spPr bwMode="auto">
          <a:xfrm>
            <a:off x="2133600" y="1143000"/>
            <a:ext cx="5535613" cy="5199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5848"/>
                                        </p:tgtEl>
                                        <p:attrNameLst>
                                          <p:attrName>style.visibility</p:attrName>
                                        </p:attrNameLst>
                                      </p:cBhvr>
                                      <p:to>
                                        <p:strVal val="visible"/>
                                      </p:to>
                                    </p:set>
                                    <p:animEffect transition="in" filter="wipe(up)">
                                      <p:cBhvr>
                                        <p:cTn id="13"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http://www.mcescher.com/Gallery/recogn-bmp/LW426.jpg"/>
          <p:cNvPicPr>
            <a:picLocks noChangeAspect="1" noChangeArrowheads="1"/>
          </p:cNvPicPr>
          <p:nvPr/>
        </p:nvPicPr>
        <p:blipFill>
          <a:blip r:embed="rId2" cstate="print"/>
          <a:srcRect/>
          <a:stretch>
            <a:fillRect/>
          </a:stretch>
        </p:blipFill>
        <p:spPr bwMode="auto">
          <a:xfrm>
            <a:off x="2286000" y="304800"/>
            <a:ext cx="3957638" cy="617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wipe(up)">
                                      <p:cBhvr>
                                        <p:cTn id="7"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3886200"/>
            <a:ext cx="7239000" cy="1524000"/>
          </a:xfrm>
        </p:spPr>
        <p:txBody>
          <a:bodyPr>
            <a:normAutofit fontScale="90000"/>
          </a:bodyPr>
          <a:lstStyle/>
          <a:p>
            <a:pPr eaLnBrk="1" hangingPunct="1"/>
            <a:r>
              <a:rPr lang="en-US" smtClean="0">
                <a:solidFill>
                  <a:srgbClr val="666633"/>
                </a:solidFill>
                <a:latin typeface="Arial" charset="0"/>
                <a:cs typeface="Arial" charset="0"/>
              </a:rPr>
              <a:t/>
            </a:r>
            <a:br>
              <a:rPr lang="en-US" smtClean="0">
                <a:solidFill>
                  <a:srgbClr val="666633"/>
                </a:solidFill>
                <a:latin typeface="Arial" charset="0"/>
                <a:cs typeface="Arial" charset="0"/>
              </a:rPr>
            </a:br>
            <a:r>
              <a:rPr lang="en-US" smtClean="0">
                <a:solidFill>
                  <a:srgbClr val="666633"/>
                </a:solidFill>
                <a:latin typeface="Arial" charset="0"/>
                <a:cs typeface="Arial" charset="0"/>
              </a:rPr>
              <a:t/>
            </a:r>
            <a:br>
              <a:rPr lang="en-US" smtClean="0">
                <a:solidFill>
                  <a:srgbClr val="666633"/>
                </a:solidFill>
                <a:latin typeface="Arial" charset="0"/>
                <a:cs typeface="Arial" charset="0"/>
              </a:rPr>
            </a:br>
            <a:r>
              <a:rPr lang="en-US" smtClean="0">
                <a:solidFill>
                  <a:srgbClr val="666633"/>
                </a:solidFill>
                <a:latin typeface="Arial" charset="0"/>
                <a:cs typeface="Arial" charset="0"/>
              </a:rPr>
              <a:t/>
            </a:r>
            <a:br>
              <a:rPr lang="en-US" smtClean="0">
                <a:solidFill>
                  <a:srgbClr val="666633"/>
                </a:solidFill>
                <a:latin typeface="Arial" charset="0"/>
                <a:cs typeface="Arial" charset="0"/>
              </a:rPr>
            </a:br>
            <a:r>
              <a:rPr lang="en-US" smtClean="0">
                <a:solidFill>
                  <a:srgbClr val="666633"/>
                </a:solidFill>
                <a:latin typeface="Arial" charset="0"/>
                <a:cs typeface="Arial" charset="0"/>
              </a:rPr>
              <a:t/>
            </a:r>
            <a:br>
              <a:rPr lang="en-US" smtClean="0">
                <a:solidFill>
                  <a:srgbClr val="666633"/>
                </a:solidFill>
                <a:latin typeface="Arial" charset="0"/>
                <a:cs typeface="Arial" charset="0"/>
              </a:rPr>
            </a:br>
            <a:r>
              <a:rPr lang="en-US" sz="2400" b="1" smtClean="0">
                <a:solidFill>
                  <a:srgbClr val="FF0000"/>
                </a:solidFill>
                <a:latin typeface="AvantGarde Bk BT" pitchFamily="34" charset="0"/>
                <a:cs typeface="Arial" charset="0"/>
              </a:rPr>
              <a:t>The shades of red are identical</a:t>
            </a:r>
            <a:br>
              <a:rPr lang="en-US" sz="2400" b="1" smtClean="0">
                <a:solidFill>
                  <a:srgbClr val="FF0000"/>
                </a:solidFill>
                <a:latin typeface="AvantGarde Bk BT" pitchFamily="34" charset="0"/>
                <a:cs typeface="Arial" charset="0"/>
              </a:rPr>
            </a:br>
            <a:r>
              <a:rPr lang="en-US" sz="2400" smtClean="0">
                <a:solidFill>
                  <a:srgbClr val="FF0000"/>
                </a:solidFill>
                <a:latin typeface="AvantGarde Bk BT" pitchFamily="34" charset="0"/>
                <a:cs typeface="Arial" charset="0"/>
              </a:rPr>
              <a:t/>
            </a:r>
            <a:br>
              <a:rPr lang="en-US" sz="2400" smtClean="0">
                <a:solidFill>
                  <a:srgbClr val="FF0000"/>
                </a:solidFill>
                <a:latin typeface="AvantGarde Bk BT" pitchFamily="34" charset="0"/>
                <a:cs typeface="Arial" charset="0"/>
              </a:rPr>
            </a:br>
            <a:r>
              <a:rPr lang="en-US" sz="2400" b="1" smtClean="0">
                <a:solidFill>
                  <a:srgbClr val="FF0000"/>
                </a:solidFill>
                <a:latin typeface="AvantGarde Bk BT" pitchFamily="34" charset="0"/>
                <a:cs typeface="Arial" charset="0"/>
              </a:rPr>
              <a:t>The difference in the appearance is related to the influence of the backgrounds</a:t>
            </a:r>
            <a:r>
              <a:rPr lang="en-US" b="1" smtClean="0">
                <a:solidFill>
                  <a:srgbClr val="FF0000"/>
                </a:solidFill>
                <a:latin typeface="Arial" charset="0"/>
                <a:cs typeface="Arial" charset="0"/>
              </a:rPr>
              <a:t>.</a:t>
            </a:r>
            <a:r>
              <a:rPr lang="en-US" smtClean="0">
                <a:solidFill>
                  <a:srgbClr val="FF0000"/>
                </a:solidFill>
                <a:latin typeface="Arial" charset="0"/>
                <a:cs typeface="Arial" charset="0"/>
              </a:rPr>
              <a:t> </a:t>
            </a:r>
            <a:br>
              <a:rPr lang="en-US" smtClean="0">
                <a:solidFill>
                  <a:srgbClr val="FF0000"/>
                </a:solidFill>
                <a:latin typeface="Arial" charset="0"/>
                <a:cs typeface="Arial" charset="0"/>
              </a:rPr>
            </a:br>
            <a:r>
              <a:rPr lang="en-US" smtClean="0">
                <a:solidFill>
                  <a:srgbClr val="FF0000"/>
                </a:solidFill>
                <a:latin typeface="Arial" charset="0"/>
                <a:cs typeface="Arial" charset="0"/>
              </a:rPr>
              <a:t/>
            </a:r>
            <a:br>
              <a:rPr lang="en-US" smtClean="0">
                <a:solidFill>
                  <a:srgbClr val="FF0000"/>
                </a:solidFill>
                <a:latin typeface="Arial" charset="0"/>
                <a:cs typeface="Arial" charset="0"/>
              </a:rPr>
            </a:br>
            <a:endParaRPr lang="en-US" smtClean="0">
              <a:solidFill>
                <a:srgbClr val="FF0000"/>
              </a:solidFill>
              <a:latin typeface="Arial" charset="0"/>
              <a:cs typeface="Arial" charset="0"/>
            </a:endParaRPr>
          </a:p>
        </p:txBody>
      </p:sp>
      <p:pic>
        <p:nvPicPr>
          <p:cNvPr id="15364" name="Picture 4" descr="http://psycharts.com/clipart/shadesofred.gif"/>
          <p:cNvPicPr>
            <a:picLocks noChangeAspect="1" noChangeArrowheads="1"/>
          </p:cNvPicPr>
          <p:nvPr/>
        </p:nvPicPr>
        <p:blipFill>
          <a:blip r:embed="rId2" cstate="print"/>
          <a:srcRect/>
          <a:stretch>
            <a:fillRect/>
          </a:stretch>
        </p:blipFill>
        <p:spPr bwMode="auto">
          <a:xfrm>
            <a:off x="1600200" y="1752600"/>
            <a:ext cx="5715000" cy="2571750"/>
          </a:xfrm>
          <a:prstGeom prst="rect">
            <a:avLst/>
          </a:prstGeom>
          <a:noFill/>
          <a:ln w="9525">
            <a:noFill/>
            <a:miter lim="800000"/>
            <a:headEnd/>
            <a:tailEnd/>
          </a:ln>
        </p:spPr>
      </p:pic>
      <p:sp>
        <p:nvSpPr>
          <p:cNvPr id="15367" name="Text Box 7"/>
          <p:cNvSpPr txBox="1">
            <a:spLocks noChangeArrowheads="1"/>
          </p:cNvSpPr>
          <p:nvPr/>
        </p:nvSpPr>
        <p:spPr bwMode="auto">
          <a:xfrm>
            <a:off x="1447800" y="533400"/>
            <a:ext cx="5943600" cy="457200"/>
          </a:xfrm>
          <a:prstGeom prst="rect">
            <a:avLst/>
          </a:prstGeom>
          <a:solidFill>
            <a:srgbClr val="FF0000"/>
          </a:solidFill>
          <a:ln w="9525">
            <a:noFill/>
            <a:miter lim="800000"/>
            <a:headEnd/>
            <a:tailEnd/>
          </a:ln>
        </p:spPr>
        <p:txBody>
          <a:bodyPr>
            <a:spAutoFit/>
          </a:bodyPr>
          <a:lstStyle/>
          <a:p>
            <a:pPr>
              <a:spcBef>
                <a:spcPct val="50000"/>
              </a:spcBef>
            </a:pPr>
            <a:r>
              <a:rPr lang="en-US" b="1">
                <a:latin typeface="AvantGarde Bk BT" pitchFamily="34" charset="0"/>
              </a:rPr>
              <a:t>      Compare the shades of 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checkerboard(across)">
                                      <p:cBhvr>
                                        <p:cTn id="7" dur="500"/>
                                        <p:tgtEl>
                                          <p:spTgt spid="153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checkerboard(across)">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checkerboard(across)">
                                      <p:cBhvr>
                                        <p:cTn id="1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7"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descr="rubin_1.gif is here"/>
          <p:cNvPicPr>
            <a:picLocks noChangeAspect="1" noChangeArrowheads="1"/>
          </p:cNvPicPr>
          <p:nvPr/>
        </p:nvPicPr>
        <p:blipFill>
          <a:blip r:embed="rId2" cstate="print"/>
          <a:srcRect/>
          <a:stretch>
            <a:fillRect/>
          </a:stretch>
        </p:blipFill>
        <p:spPr bwMode="auto">
          <a:xfrm>
            <a:off x="2819400" y="2133600"/>
            <a:ext cx="3429000" cy="4240213"/>
          </a:xfrm>
          <a:prstGeom prst="rect">
            <a:avLst/>
          </a:prstGeom>
          <a:noFill/>
          <a:ln w="9525">
            <a:noFill/>
            <a:miter lim="800000"/>
            <a:headEnd/>
            <a:tailEnd/>
          </a:ln>
        </p:spPr>
      </p:pic>
      <p:sp>
        <p:nvSpPr>
          <p:cNvPr id="17417" name="Text Box 9"/>
          <p:cNvSpPr txBox="1">
            <a:spLocks noChangeArrowheads="1"/>
          </p:cNvSpPr>
          <p:nvPr/>
        </p:nvSpPr>
        <p:spPr bwMode="auto">
          <a:xfrm>
            <a:off x="609600" y="269875"/>
            <a:ext cx="8534400" cy="457200"/>
          </a:xfrm>
          <a:prstGeom prst="rect">
            <a:avLst/>
          </a:prstGeom>
          <a:noFill/>
          <a:ln w="9525">
            <a:noFill/>
            <a:miter lim="800000"/>
            <a:headEnd/>
            <a:tailEnd/>
          </a:ln>
        </p:spPr>
        <p:txBody>
          <a:bodyPr>
            <a:spAutoFit/>
          </a:bodyPr>
          <a:lstStyle/>
          <a:p>
            <a:endParaRPr lang="en-US"/>
          </a:p>
        </p:txBody>
      </p:sp>
      <p:sp>
        <p:nvSpPr>
          <p:cNvPr id="17418" name="Text Box 10"/>
          <p:cNvSpPr txBox="1">
            <a:spLocks noChangeArrowheads="1"/>
          </p:cNvSpPr>
          <p:nvPr/>
        </p:nvSpPr>
        <p:spPr bwMode="auto">
          <a:xfrm>
            <a:off x="914400" y="533400"/>
            <a:ext cx="7239000" cy="1552575"/>
          </a:xfrm>
          <a:prstGeom prst="rect">
            <a:avLst/>
          </a:prstGeom>
          <a:noFill/>
          <a:ln w="9525">
            <a:noFill/>
            <a:miter lim="800000"/>
            <a:headEnd/>
            <a:tailEnd/>
          </a:ln>
        </p:spPr>
        <p:txBody>
          <a:bodyPr>
            <a:spAutoFit/>
          </a:bodyPr>
          <a:lstStyle/>
          <a:p>
            <a:pPr>
              <a:spcBef>
                <a:spcPct val="50000"/>
              </a:spcBef>
            </a:pPr>
            <a:r>
              <a:rPr lang="en-US" b="1">
                <a:latin typeface="AvantGarde Bk BT" pitchFamily="34" charset="0"/>
              </a:rPr>
              <a:t>When you look at the figure you will see either a vase or two faces. If you continue to look, the figure will appear to shift to the alternative organization</a:t>
            </a:r>
            <a:r>
              <a:rPr lang="en-US">
                <a:latin typeface="AvantGarde Bk BT"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strips(downLeft)">
                                      <p:cBhvr>
                                        <p:cTn id="7" dur="500"/>
                                        <p:tgtEl>
                                          <p:spTgt spid="174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17417"/>
                                        </p:tgtEl>
                                        <p:attrNameLst>
                                          <p:attrName>style.visibility</p:attrName>
                                        </p:attrNameLst>
                                      </p:cBhvr>
                                      <p:to>
                                        <p:strVal val="visible"/>
                                      </p:to>
                                    </p:set>
                                    <p:anim calcmode="lin" valueType="num">
                                      <p:cBhvr additive="base">
                                        <p:cTn id="12" dur="500" fill="hold"/>
                                        <p:tgtEl>
                                          <p:spTgt spid="17417"/>
                                        </p:tgtEl>
                                        <p:attrNameLst>
                                          <p:attrName>ppt_x</p:attrName>
                                        </p:attrNameLst>
                                      </p:cBhvr>
                                      <p:tavLst>
                                        <p:tav tm="0">
                                          <p:val>
                                            <p:strVal val="0-#ppt_w/2"/>
                                          </p:val>
                                        </p:tav>
                                        <p:tav tm="100000">
                                          <p:val>
                                            <p:strVal val="#ppt_x"/>
                                          </p:val>
                                        </p:tav>
                                      </p:tavLst>
                                    </p:anim>
                                    <p:anim calcmode="lin" valueType="num">
                                      <p:cBhvr additive="base">
                                        <p:cTn id="13"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7418"/>
                                        </p:tgtEl>
                                        <p:attrNameLst>
                                          <p:attrName>style.visibility</p:attrName>
                                        </p:attrNameLst>
                                      </p:cBhvr>
                                      <p:to>
                                        <p:strVal val="visible"/>
                                      </p:to>
                                    </p:set>
                                    <p:animEffect transition="in" filter="strips(downLeft)">
                                      <p:cBhvr>
                                        <p:cTn id="18"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utoUpdateAnimBg="0"/>
      <p:bldP spid="1741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4953000"/>
            <a:ext cx="7772400" cy="1143000"/>
          </a:xfrm>
        </p:spPr>
        <p:txBody>
          <a:bodyPr>
            <a:normAutofit fontScale="90000"/>
          </a:bodyPr>
          <a:lstStyle/>
          <a:p>
            <a:pPr eaLnBrk="1" hangingPunct="1"/>
            <a:r>
              <a:rPr lang="en-US" smtClean="0">
                <a:solidFill>
                  <a:srgbClr val="666633"/>
                </a:solidFill>
                <a:latin typeface="Arial" charset="0"/>
                <a:cs typeface="Arial" charset="0"/>
              </a:rPr>
              <a:t>Old Woman or Young Girl?</a:t>
            </a:r>
            <a:br>
              <a:rPr lang="en-US" smtClean="0">
                <a:solidFill>
                  <a:srgbClr val="666633"/>
                </a:solidFill>
                <a:latin typeface="Arial" charset="0"/>
                <a:cs typeface="Arial" charset="0"/>
              </a:rPr>
            </a:br>
            <a:endParaRPr lang="en-US" smtClean="0">
              <a:solidFill>
                <a:srgbClr val="666633"/>
              </a:solidFill>
              <a:latin typeface="Arial" charset="0"/>
              <a:cs typeface="Arial" charset="0"/>
            </a:endParaRPr>
          </a:p>
        </p:txBody>
      </p:sp>
      <p:pic>
        <p:nvPicPr>
          <p:cNvPr id="8196" name="Picture 4" descr="old_woman.gif (31046 bytes)"/>
          <p:cNvPicPr>
            <a:picLocks noChangeAspect="1" noChangeArrowheads="1"/>
          </p:cNvPicPr>
          <p:nvPr/>
        </p:nvPicPr>
        <p:blipFill>
          <a:blip r:embed="rId2" cstate="print"/>
          <a:srcRect/>
          <a:stretch>
            <a:fillRect/>
          </a:stretch>
        </p:blipFill>
        <p:spPr bwMode="auto">
          <a:xfrm>
            <a:off x="4800600" y="457200"/>
            <a:ext cx="2811463" cy="4114800"/>
          </a:xfrm>
          <a:prstGeom prst="rect">
            <a:avLst/>
          </a:prstGeom>
          <a:noFill/>
          <a:ln w="9525">
            <a:noFill/>
            <a:miter lim="800000"/>
            <a:headEnd/>
            <a:tailEnd/>
          </a:ln>
        </p:spPr>
      </p:pic>
      <p:pic>
        <p:nvPicPr>
          <p:cNvPr id="8198" name="Picture 6" descr="woman.gif is here"/>
          <p:cNvPicPr>
            <a:picLocks noChangeAspect="1" noChangeArrowheads="1"/>
          </p:cNvPicPr>
          <p:nvPr/>
        </p:nvPicPr>
        <p:blipFill>
          <a:blip r:embed="rId3" cstate="print"/>
          <a:srcRect/>
          <a:stretch>
            <a:fillRect/>
          </a:stretch>
        </p:blipFill>
        <p:spPr bwMode="auto">
          <a:xfrm>
            <a:off x="1143000" y="457200"/>
            <a:ext cx="3019425"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dissolve">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dissolve">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762000"/>
            <a:ext cx="8229600" cy="1066800"/>
          </a:xfrm>
        </p:spPr>
        <p:txBody>
          <a:bodyPr/>
          <a:lstStyle/>
          <a:p>
            <a:pPr eaLnBrk="1" hangingPunct="1"/>
            <a:r>
              <a:rPr lang="en-US" dirty="0" smtClean="0">
                <a:latin typeface="Calibri" pitchFamily="34" charset="0"/>
              </a:rPr>
              <a:t>Other gestalt principles</a:t>
            </a:r>
          </a:p>
        </p:txBody>
      </p:sp>
      <p:pic>
        <p:nvPicPr>
          <p:cNvPr id="44035" name="Picture 4" descr="continuity"/>
          <p:cNvPicPr>
            <a:picLocks noChangeAspect="1" noChangeArrowheads="1"/>
          </p:cNvPicPr>
          <p:nvPr>
            <p:ph idx="1"/>
          </p:nvPr>
        </p:nvPicPr>
        <p:blipFill>
          <a:blip r:embed="rId2" cstate="print"/>
          <a:srcRect/>
          <a:stretch>
            <a:fillRect/>
          </a:stretch>
        </p:blipFill>
        <p:spPr>
          <a:xfrm>
            <a:off x="2362200" y="2327275"/>
            <a:ext cx="4513263" cy="4530725"/>
          </a:xfrm>
          <a:noFill/>
        </p:spPr>
      </p:pic>
      <p:sp>
        <p:nvSpPr>
          <p:cNvPr id="44036" name="Text Box 6"/>
          <p:cNvSpPr txBox="1">
            <a:spLocks noChangeArrowheads="1"/>
          </p:cNvSpPr>
          <p:nvPr/>
        </p:nvSpPr>
        <p:spPr bwMode="auto">
          <a:xfrm>
            <a:off x="1143000" y="2971800"/>
            <a:ext cx="28956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Simplicity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pPr eaLnBrk="1" hangingPunct="1"/>
            <a:r>
              <a:rPr lang="en-US" b="1" smtClean="0">
                <a:solidFill>
                  <a:schemeClr val="tx1"/>
                </a:solidFill>
                <a:latin typeface="Arial" charset="0"/>
                <a:cs typeface="Arial" charset="0"/>
              </a:rPr>
              <a:t>Man/Woman</a:t>
            </a:r>
            <a:br>
              <a:rPr lang="en-US" b="1" smtClean="0">
                <a:solidFill>
                  <a:schemeClr val="tx1"/>
                </a:solidFill>
                <a:latin typeface="Arial" charset="0"/>
                <a:cs typeface="Arial" charset="0"/>
              </a:rPr>
            </a:br>
            <a:endParaRPr lang="en-US" b="1" smtClean="0">
              <a:solidFill>
                <a:schemeClr val="tx1"/>
              </a:solidFill>
              <a:latin typeface="Arial" charset="0"/>
              <a:cs typeface="Arial" charset="0"/>
            </a:endParaRPr>
          </a:p>
        </p:txBody>
      </p:sp>
      <p:pic>
        <p:nvPicPr>
          <p:cNvPr id="90115" name="Picture 6" descr="pipe.gif (2283 bytes)"/>
          <p:cNvPicPr>
            <a:picLocks noChangeAspect="1" noChangeArrowheads="1"/>
          </p:cNvPicPr>
          <p:nvPr/>
        </p:nvPicPr>
        <p:blipFill>
          <a:blip r:embed="rId2" cstate="print"/>
          <a:srcRect/>
          <a:stretch>
            <a:fillRect/>
          </a:stretch>
        </p:blipFill>
        <p:spPr bwMode="auto">
          <a:xfrm>
            <a:off x="2362200" y="1600200"/>
            <a:ext cx="3625850" cy="4191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descr="http://psycharts.com/clipart/shimmer2.gif"/>
          <p:cNvPicPr>
            <a:picLocks noChangeAspect="1" noChangeArrowheads="1"/>
          </p:cNvPicPr>
          <p:nvPr/>
        </p:nvPicPr>
        <p:blipFill>
          <a:blip r:embed="rId2" cstate="print"/>
          <a:srcRect/>
          <a:stretch>
            <a:fillRect/>
          </a:stretch>
        </p:blipFill>
        <p:spPr bwMode="auto">
          <a:xfrm>
            <a:off x="1676400" y="228600"/>
            <a:ext cx="5191125" cy="5191125"/>
          </a:xfrm>
          <a:prstGeom prst="rect">
            <a:avLst/>
          </a:prstGeom>
          <a:noFill/>
          <a:ln w="9525">
            <a:noFill/>
            <a:miter lim="800000"/>
            <a:headEnd/>
            <a:tailEnd/>
          </a:ln>
        </p:spPr>
      </p:pic>
      <p:sp>
        <p:nvSpPr>
          <p:cNvPr id="91139" name="Rectangle 4"/>
          <p:cNvSpPr>
            <a:spLocks noGrp="1" noChangeArrowheads="1"/>
          </p:cNvSpPr>
          <p:nvPr>
            <p:ph type="title"/>
          </p:nvPr>
        </p:nvSpPr>
        <p:spPr>
          <a:xfrm>
            <a:off x="2362200" y="5334000"/>
            <a:ext cx="7772400" cy="1143000"/>
          </a:xfrm>
        </p:spPr>
        <p:txBody>
          <a:bodyPr/>
          <a:lstStyle/>
          <a:p>
            <a:pPr eaLnBrk="1" hangingPunct="1"/>
            <a:r>
              <a:rPr lang="en-US" smtClean="0"/>
              <a:t>Shimmer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762000"/>
            <a:ext cx="8229600" cy="1069848"/>
          </a:xfrm>
        </p:spPr>
        <p:txBody>
          <a:bodyPr/>
          <a:lstStyle/>
          <a:p>
            <a:pPr eaLnBrk="1" hangingPunct="1"/>
            <a:r>
              <a:rPr lang="en-US" sz="2800" dirty="0" smtClean="0">
                <a:solidFill>
                  <a:srgbClr val="666633"/>
                </a:solidFill>
                <a:latin typeface="Arial" charset="0"/>
                <a:cs typeface="Arial" charset="0"/>
              </a:rPr>
              <a:t>Any movement you see is an illusion!</a:t>
            </a:r>
            <a:br>
              <a:rPr lang="en-US" sz="2800" dirty="0" smtClean="0">
                <a:solidFill>
                  <a:srgbClr val="666633"/>
                </a:solidFill>
                <a:latin typeface="Arial" charset="0"/>
                <a:cs typeface="Arial" charset="0"/>
              </a:rPr>
            </a:br>
            <a:endParaRPr lang="en-US" sz="2800" dirty="0" smtClean="0">
              <a:solidFill>
                <a:srgbClr val="666633"/>
              </a:solidFill>
              <a:latin typeface="Arial" charset="0"/>
              <a:cs typeface="Arial" charset="0"/>
            </a:endParaRPr>
          </a:p>
        </p:txBody>
      </p:sp>
      <p:pic>
        <p:nvPicPr>
          <p:cNvPr id="92163" name="Picture 4" descr="http://psycharts.com/judy.gif"/>
          <p:cNvPicPr>
            <a:picLocks noChangeAspect="1" noChangeArrowheads="1"/>
          </p:cNvPicPr>
          <p:nvPr/>
        </p:nvPicPr>
        <p:blipFill>
          <a:blip r:embed="rId2" cstate="print"/>
          <a:srcRect/>
          <a:stretch>
            <a:fillRect/>
          </a:stretch>
        </p:blipFill>
        <p:spPr bwMode="auto">
          <a:xfrm>
            <a:off x="1143000" y="1295400"/>
            <a:ext cx="6553200" cy="493553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http://psycharts.com/clipart/slow_gears_illusion.gif"/>
          <p:cNvPicPr>
            <a:picLocks noChangeAspect="1" noChangeArrowheads="1"/>
          </p:cNvPicPr>
          <p:nvPr/>
        </p:nvPicPr>
        <p:blipFill>
          <a:blip r:embed="rId2" cstate="print"/>
          <a:srcRect/>
          <a:stretch>
            <a:fillRect/>
          </a:stretch>
        </p:blipFill>
        <p:spPr bwMode="auto">
          <a:xfrm>
            <a:off x="1143000" y="1143000"/>
            <a:ext cx="6858000" cy="4572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33400" y="5029200"/>
            <a:ext cx="7772400" cy="1143000"/>
          </a:xfrm>
        </p:spPr>
        <p:txBody>
          <a:bodyPr>
            <a:normAutofit fontScale="90000"/>
          </a:bodyPr>
          <a:lstStyle/>
          <a:p>
            <a:pPr eaLnBrk="1" hangingPunct="1"/>
            <a:r>
              <a:rPr lang="en-US" smtClean="0">
                <a:solidFill>
                  <a:srgbClr val="FF0000"/>
                </a:solidFill>
                <a:latin typeface="AvantGarde Bk BT" pitchFamily="34" charset="0"/>
                <a:cs typeface="Arial" charset="0"/>
              </a:rPr>
              <a:t>Straight Lines?</a:t>
            </a:r>
            <a:br>
              <a:rPr lang="en-US" smtClean="0">
                <a:solidFill>
                  <a:srgbClr val="FF0000"/>
                </a:solidFill>
                <a:latin typeface="AvantGarde Bk BT" pitchFamily="34" charset="0"/>
                <a:cs typeface="Arial" charset="0"/>
              </a:rPr>
            </a:br>
            <a:endParaRPr lang="en-US" smtClean="0">
              <a:solidFill>
                <a:srgbClr val="FF0000"/>
              </a:solidFill>
              <a:latin typeface="AvantGarde Bk BT" pitchFamily="34" charset="0"/>
              <a:cs typeface="Arial" charset="0"/>
            </a:endParaRPr>
          </a:p>
        </p:txBody>
      </p:sp>
      <p:pic>
        <p:nvPicPr>
          <p:cNvPr id="94211" name="Picture 4" descr="squaress.gif (21870 bytes)"/>
          <p:cNvPicPr>
            <a:picLocks noChangeAspect="1" noChangeArrowheads="1"/>
          </p:cNvPicPr>
          <p:nvPr/>
        </p:nvPicPr>
        <p:blipFill>
          <a:blip r:embed="rId2" cstate="print"/>
          <a:srcRect/>
          <a:stretch>
            <a:fillRect/>
          </a:stretch>
        </p:blipFill>
        <p:spPr bwMode="auto">
          <a:xfrm>
            <a:off x="1295400" y="609600"/>
            <a:ext cx="5989638" cy="347503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800100" y="1744663"/>
            <a:ext cx="7543800" cy="3368675"/>
            <a:chOff x="0" y="0"/>
            <a:chExt cx="4752" cy="2122"/>
          </a:xfrm>
        </p:grpSpPr>
        <p:sp>
          <p:nvSpPr>
            <p:cNvPr id="95239" name="Rectangle 9"/>
            <p:cNvSpPr>
              <a:spLocks noChangeArrowheads="1"/>
            </p:cNvSpPr>
            <p:nvPr/>
          </p:nvSpPr>
          <p:spPr bwMode="auto">
            <a:xfrm>
              <a:off x="0" y="0"/>
              <a:ext cx="4752" cy="0"/>
            </a:xfrm>
            <a:prstGeom prst="rect">
              <a:avLst/>
            </a:prstGeom>
            <a:noFill/>
            <a:ln w="9525">
              <a:noFill/>
              <a:miter lim="800000"/>
              <a:headEnd/>
              <a:tailEnd/>
            </a:ln>
          </p:spPr>
          <p:txBody>
            <a:bodyPr>
              <a:spAutoFit/>
            </a:bodyPr>
            <a:lstStyle/>
            <a:p>
              <a:endParaRPr lang="en-US"/>
            </a:p>
          </p:txBody>
        </p:sp>
        <p:sp>
          <p:nvSpPr>
            <p:cNvPr id="95240" name="Rectangle 10"/>
            <p:cNvSpPr>
              <a:spLocks noChangeArrowheads="1"/>
            </p:cNvSpPr>
            <p:nvPr/>
          </p:nvSpPr>
          <p:spPr bwMode="auto">
            <a:xfrm>
              <a:off x="0" y="0"/>
              <a:ext cx="4752" cy="2122"/>
            </a:xfrm>
            <a:prstGeom prst="rect">
              <a:avLst/>
            </a:prstGeom>
            <a:noFill/>
            <a:ln w="9525">
              <a:noFill/>
              <a:miter lim="800000"/>
              <a:headEnd/>
              <a:tailEnd/>
            </a:ln>
          </p:spPr>
          <p:txBody>
            <a:bodyPr/>
            <a:lstStyle/>
            <a:p>
              <a:pPr algn="r"/>
              <a:r>
                <a:rPr lang="en-US" sz="900" b="1">
                  <a:solidFill>
                    <a:srgbClr val="000000"/>
                  </a:solidFill>
                  <a:latin typeface="Arial" charset="0"/>
                  <a:cs typeface="Arial" charset="0"/>
                </a:rPr>
                <a:t>  </a:t>
              </a:r>
              <a:r>
                <a:rPr lang="en-US" sz="20600" b="1">
                  <a:solidFill>
                    <a:srgbClr val="000000"/>
                  </a:solidFill>
                  <a:latin typeface="Arial" charset="0"/>
                  <a:cs typeface="Arial" charset="0"/>
                </a:rPr>
                <a:t> </a:t>
              </a:r>
              <a:r>
                <a:rPr lang="en-US" sz="900" b="1">
                  <a:solidFill>
                    <a:srgbClr val="000000"/>
                  </a:solidFill>
                  <a:latin typeface="Arial" charset="0"/>
                  <a:cs typeface="Arial" charset="0"/>
                </a:rPr>
                <a:t>                                                                                                                                     </a:t>
              </a:r>
              <a:endParaRPr lang="en-US" sz="900">
                <a:solidFill>
                  <a:srgbClr val="000000"/>
                </a:solidFill>
                <a:latin typeface="Arial" charset="0"/>
                <a:cs typeface="Arial" charset="0"/>
              </a:endParaRPr>
            </a:p>
            <a:p>
              <a:pPr algn="r" eaLnBrk="0" hangingPunct="0"/>
              <a:endParaRPr lang="en-US" sz="900" b="1">
                <a:solidFill>
                  <a:srgbClr val="000000"/>
                </a:solidFill>
                <a:latin typeface="Arial" charset="0"/>
                <a:cs typeface="Arial" charset="0"/>
              </a:endParaRPr>
            </a:p>
          </p:txBody>
        </p:sp>
      </p:grpSp>
      <p:pic>
        <p:nvPicPr>
          <p:cNvPr id="95236" name="Picture 11" descr="Hermann Grid"/>
          <p:cNvPicPr>
            <a:picLocks noChangeAspect="1" noChangeArrowheads="1"/>
          </p:cNvPicPr>
          <p:nvPr/>
        </p:nvPicPr>
        <p:blipFill>
          <a:blip r:embed="rId2" cstate="print"/>
          <a:srcRect/>
          <a:stretch>
            <a:fillRect/>
          </a:stretch>
        </p:blipFill>
        <p:spPr bwMode="auto">
          <a:xfrm>
            <a:off x="1447800" y="1447800"/>
            <a:ext cx="5711825" cy="4392613"/>
          </a:xfrm>
          <a:prstGeom prst="rect">
            <a:avLst/>
          </a:prstGeom>
          <a:noFill/>
          <a:ln w="9525">
            <a:noFill/>
            <a:miter lim="800000"/>
            <a:headEnd/>
            <a:tailEnd/>
          </a:ln>
        </p:spPr>
      </p:pic>
      <p:sp>
        <p:nvSpPr>
          <p:cNvPr id="95237" name="Text Box 13"/>
          <p:cNvSpPr txBox="1">
            <a:spLocks noChangeArrowheads="1"/>
          </p:cNvSpPr>
          <p:nvPr/>
        </p:nvSpPr>
        <p:spPr bwMode="auto">
          <a:xfrm>
            <a:off x="1066800" y="304800"/>
            <a:ext cx="6172200" cy="457200"/>
          </a:xfrm>
          <a:prstGeom prst="rect">
            <a:avLst/>
          </a:prstGeom>
          <a:noFill/>
          <a:ln w="9525">
            <a:noFill/>
            <a:miter lim="800000"/>
            <a:headEnd/>
            <a:tailEnd/>
          </a:ln>
        </p:spPr>
        <p:txBody>
          <a:bodyPr>
            <a:spAutoFit/>
          </a:bodyPr>
          <a:lstStyle/>
          <a:p>
            <a:pPr>
              <a:spcBef>
                <a:spcPct val="50000"/>
              </a:spcBef>
            </a:pPr>
            <a:endParaRPr lang="en-US"/>
          </a:p>
        </p:txBody>
      </p:sp>
      <p:sp>
        <p:nvSpPr>
          <p:cNvPr id="95238" name="Text Box 14"/>
          <p:cNvSpPr txBox="1">
            <a:spLocks noChangeArrowheads="1"/>
          </p:cNvSpPr>
          <p:nvPr/>
        </p:nvSpPr>
        <p:spPr bwMode="auto">
          <a:xfrm>
            <a:off x="2743200" y="533400"/>
            <a:ext cx="5181600" cy="579438"/>
          </a:xfrm>
          <a:prstGeom prst="rect">
            <a:avLst/>
          </a:prstGeom>
          <a:noFill/>
          <a:ln w="9525">
            <a:noFill/>
            <a:miter lim="800000"/>
            <a:headEnd/>
            <a:tailEnd/>
          </a:ln>
        </p:spPr>
        <p:txBody>
          <a:bodyPr>
            <a:spAutoFit/>
          </a:bodyPr>
          <a:lstStyle/>
          <a:p>
            <a:pPr>
              <a:spcBef>
                <a:spcPct val="50000"/>
              </a:spcBef>
            </a:pPr>
            <a:r>
              <a:rPr lang="en-US" sz="3200" b="1">
                <a:solidFill>
                  <a:srgbClr val="FF6600"/>
                </a:solidFill>
                <a:latin typeface="AvantGarde Bk BT" pitchFamily="34" charset="0"/>
              </a:rPr>
              <a:t>Hermann Grid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3" name="Picture 3" descr="TRIANGLE.jpg (23629 bytes)"/>
          <p:cNvPicPr>
            <a:picLocks noChangeAspect="1" noChangeArrowheads="1"/>
          </p:cNvPicPr>
          <p:nvPr/>
        </p:nvPicPr>
        <p:blipFill>
          <a:blip r:embed="rId2" cstate="print"/>
          <a:srcRect/>
          <a:stretch>
            <a:fillRect/>
          </a:stretch>
        </p:blipFill>
        <p:spPr bwMode="auto">
          <a:xfrm>
            <a:off x="533400" y="2286000"/>
            <a:ext cx="2754313" cy="2468563"/>
          </a:xfrm>
          <a:prstGeom prst="rect">
            <a:avLst/>
          </a:prstGeom>
          <a:noFill/>
          <a:ln w="9525">
            <a:noFill/>
            <a:miter lim="800000"/>
            <a:headEnd/>
            <a:tailEnd/>
          </a:ln>
        </p:spPr>
      </p:pic>
      <p:sp>
        <p:nvSpPr>
          <p:cNvPr id="25604" name="Rectangle 4"/>
          <p:cNvSpPr>
            <a:spLocks noGrp="1" noChangeArrowheads="1"/>
          </p:cNvSpPr>
          <p:nvPr>
            <p:ph type="title"/>
          </p:nvPr>
        </p:nvSpPr>
        <p:spPr/>
        <p:txBody>
          <a:bodyPr>
            <a:normAutofit fontScale="90000"/>
          </a:bodyPr>
          <a:lstStyle/>
          <a:p>
            <a:pPr eaLnBrk="1" hangingPunct="1"/>
            <a:r>
              <a:rPr lang="en-US" smtClean="0">
                <a:solidFill>
                  <a:srgbClr val="003300"/>
                </a:solidFill>
                <a:latin typeface="Arial" charset="0"/>
                <a:cs typeface="Arial" charset="0"/>
              </a:rPr>
              <a:t>Impossible Triangle</a:t>
            </a:r>
            <a:br>
              <a:rPr lang="en-US" smtClean="0">
                <a:solidFill>
                  <a:srgbClr val="003300"/>
                </a:solidFill>
                <a:latin typeface="Arial" charset="0"/>
                <a:cs typeface="Arial" charset="0"/>
              </a:rPr>
            </a:br>
            <a:r>
              <a:rPr lang="en-US" smtClean="0">
                <a:solidFill>
                  <a:srgbClr val="003300"/>
                </a:solidFill>
                <a:latin typeface="Arial" charset="0"/>
                <a:cs typeface="Arial" charset="0"/>
              </a:rPr>
              <a:t>and Trident</a:t>
            </a:r>
          </a:p>
        </p:txBody>
      </p:sp>
      <p:pic>
        <p:nvPicPr>
          <p:cNvPr id="25606" name="Picture 6" descr="trident.jpg (9026 bytes)"/>
          <p:cNvPicPr>
            <a:picLocks noChangeAspect="1" noChangeArrowheads="1"/>
          </p:cNvPicPr>
          <p:nvPr/>
        </p:nvPicPr>
        <p:blipFill>
          <a:blip r:embed="rId3" cstate="print"/>
          <a:srcRect/>
          <a:stretch>
            <a:fillRect/>
          </a:stretch>
        </p:blipFill>
        <p:spPr bwMode="auto">
          <a:xfrm>
            <a:off x="3886200" y="2590800"/>
            <a:ext cx="4664075" cy="2651125"/>
          </a:xfrm>
          <a:prstGeom prst="rect">
            <a:avLst/>
          </a:prstGeom>
          <a:noFill/>
          <a:ln w="9525">
            <a:noFill/>
            <a:miter lim="800000"/>
            <a:headEnd/>
            <a:tailEnd/>
          </a:ln>
        </p:spPr>
      </p:pic>
      <p:sp>
        <p:nvSpPr>
          <p:cNvPr id="96261" name="Rectangle 7"/>
          <p:cNvSpPr>
            <a:spLocks noChangeArrowheads="1"/>
          </p:cNvSpPr>
          <p:nvPr/>
        </p:nvSpPr>
        <p:spPr bwMode="auto">
          <a:xfrm>
            <a:off x="2286000" y="6096000"/>
            <a:ext cx="4443413" cy="457200"/>
          </a:xfrm>
          <a:prstGeom prst="rect">
            <a:avLst/>
          </a:prstGeom>
          <a:noFill/>
          <a:ln w="9525">
            <a:noFill/>
            <a:miter lim="800000"/>
            <a:headEnd/>
            <a:tailEnd/>
          </a:ln>
        </p:spPr>
        <p:txBody>
          <a:bodyPr wrap="none">
            <a:spAutoFit/>
          </a:bodyPr>
          <a:lstStyle/>
          <a:p>
            <a:r>
              <a:rPr lang="en-US" dirty="0"/>
              <a:t>http://psycharts.com/opt_illus.html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blinds(horizontal)">
                                      <p:cBhvr>
                                        <p:cTn id="12" dur="500"/>
                                        <p:tgtEl>
                                          <p:spTgt spid="2560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6"/>
                                        </p:tgtEl>
                                        <p:attrNameLst>
                                          <p:attrName>style.visibility</p:attrName>
                                        </p:attrNameLst>
                                      </p:cBhvr>
                                      <p:to>
                                        <p:strVal val="visible"/>
                                      </p:to>
                                    </p:set>
                                    <p:animEffect transition="in" filter="blinds(horizontal)">
                                      <p:cBhvr>
                                        <p:cTn id="1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4724400"/>
            <a:ext cx="7772400" cy="1143000"/>
          </a:xfrm>
        </p:spPr>
        <p:txBody>
          <a:bodyPr/>
          <a:lstStyle/>
          <a:p>
            <a:pPr eaLnBrk="1" hangingPunct="1"/>
            <a:r>
              <a:rPr lang="en-US" smtClean="0">
                <a:solidFill>
                  <a:schemeClr val="accent2"/>
                </a:solidFill>
              </a:rPr>
              <a:t>	</a:t>
            </a:r>
            <a:r>
              <a:rPr lang="en-US" sz="3600" smtClean="0">
                <a:solidFill>
                  <a:schemeClr val="accent2"/>
                </a:solidFill>
              </a:rPr>
              <a:t>What is wrong with this sign?</a:t>
            </a:r>
          </a:p>
        </p:txBody>
      </p:sp>
      <p:pic>
        <p:nvPicPr>
          <p:cNvPr id="97283" name="Picture 4" descr="http://www.keele.ac.uk/depts/aa/widening/uniworld/images/sign.jpg"/>
          <p:cNvPicPr>
            <a:picLocks noChangeAspect="1" noChangeArrowheads="1"/>
          </p:cNvPicPr>
          <p:nvPr/>
        </p:nvPicPr>
        <p:blipFill>
          <a:blip r:embed="rId2" cstate="print"/>
          <a:srcRect/>
          <a:stretch>
            <a:fillRect/>
          </a:stretch>
        </p:blipFill>
        <p:spPr bwMode="auto">
          <a:xfrm>
            <a:off x="2362200" y="685800"/>
            <a:ext cx="4568825" cy="3944938"/>
          </a:xfrm>
          <a:prstGeom prst="rect">
            <a:avLst/>
          </a:prstGeom>
          <a:noFill/>
          <a:ln w="9525">
            <a:noFill/>
            <a:miter lim="800000"/>
            <a:headEnd/>
            <a:tailEnd/>
          </a:ln>
        </p:spPr>
      </p:pic>
      <p:sp>
        <p:nvSpPr>
          <p:cNvPr id="97284" name="Rectangle 7"/>
          <p:cNvSpPr>
            <a:spLocks noChangeArrowheads="1"/>
          </p:cNvSpPr>
          <p:nvPr/>
        </p:nvSpPr>
        <p:spPr bwMode="auto">
          <a:xfrm>
            <a:off x="1058863" y="6583363"/>
            <a:ext cx="8085137" cy="274637"/>
          </a:xfrm>
          <a:prstGeom prst="rect">
            <a:avLst/>
          </a:prstGeom>
          <a:noFill/>
          <a:ln w="9525">
            <a:noFill/>
            <a:miter lim="800000"/>
            <a:headEnd/>
            <a:tailEnd/>
          </a:ln>
        </p:spPr>
        <p:txBody>
          <a:bodyPr>
            <a:spAutoFit/>
          </a:bodyPr>
          <a:lstStyle/>
          <a:p>
            <a:r>
              <a:rPr lang="en-US" sz="1200"/>
              <a:t>http://www.keele.ac.uk/depts/aa/widening/uniworld/webclub/rs/optical.htm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7772400" cy="228600"/>
          </a:xfrm>
        </p:spPr>
        <p:txBody>
          <a:bodyPr>
            <a:normAutofit fontScale="90000"/>
          </a:bodyPr>
          <a:lstStyle/>
          <a:p>
            <a:pPr eaLnBrk="1" hangingPunct="1"/>
            <a:r>
              <a:rPr lang="en-US" smtClean="0">
                <a:latin typeface="AvantGarde Bk BT" pitchFamily="34" charset="0"/>
              </a:rPr>
              <a:t>One more…</a:t>
            </a:r>
          </a:p>
        </p:txBody>
      </p:sp>
      <p:pic>
        <p:nvPicPr>
          <p:cNvPr id="38941" name="Picture 29" descr="http://www.killsometime.com/illusions/images/illusion-36.gif"/>
          <p:cNvPicPr>
            <a:picLocks noChangeAspect="1" noChangeArrowheads="1"/>
          </p:cNvPicPr>
          <p:nvPr/>
        </p:nvPicPr>
        <p:blipFill>
          <a:blip r:embed="rId2" cstate="print"/>
          <a:srcRect/>
          <a:stretch>
            <a:fillRect/>
          </a:stretch>
        </p:blipFill>
        <p:spPr bwMode="auto">
          <a:xfrm>
            <a:off x="304800" y="1219200"/>
            <a:ext cx="3987800" cy="4572000"/>
          </a:xfrm>
          <a:prstGeom prst="rect">
            <a:avLst/>
          </a:prstGeom>
          <a:noFill/>
          <a:ln w="9525">
            <a:noFill/>
            <a:miter lim="800000"/>
            <a:headEnd/>
            <a:tailEnd/>
          </a:ln>
        </p:spPr>
      </p:pic>
      <p:sp>
        <p:nvSpPr>
          <p:cNvPr id="38947" name="Text Box 35"/>
          <p:cNvSpPr txBox="1">
            <a:spLocks noChangeArrowheads="1"/>
          </p:cNvSpPr>
          <p:nvPr/>
        </p:nvSpPr>
        <p:spPr bwMode="auto">
          <a:xfrm>
            <a:off x="4495800" y="1905000"/>
            <a:ext cx="3962400" cy="2465388"/>
          </a:xfrm>
          <a:prstGeom prst="rect">
            <a:avLst/>
          </a:prstGeom>
          <a:noFill/>
          <a:ln w="9525">
            <a:noFill/>
            <a:miter lim="800000"/>
            <a:headEnd/>
            <a:tailEnd/>
          </a:ln>
        </p:spPr>
        <p:txBody>
          <a:bodyPr>
            <a:spAutoFit/>
          </a:bodyPr>
          <a:lstStyle/>
          <a:p>
            <a:pPr>
              <a:spcBef>
                <a:spcPct val="50000"/>
              </a:spcBef>
            </a:pPr>
            <a:r>
              <a:rPr lang="en-US">
                <a:latin typeface="AvantGarde Bk BT" pitchFamily="34" charset="0"/>
                <a:cs typeface="Arial" charset="0"/>
              </a:rPr>
              <a:t>Perspective is evoked in this image by the pattern, and the lines on the wall which converge on to a common point in the distance. </a:t>
            </a:r>
          </a:p>
          <a:p>
            <a:pPr>
              <a:spcBef>
                <a:spcPct val="50000"/>
              </a:spcBef>
            </a:pPr>
            <a:endParaRPr lang="en-US">
              <a:latin typeface="AvantGarde Bk BT" pitchFamily="34" charset="0"/>
            </a:endParaRPr>
          </a:p>
        </p:txBody>
      </p:sp>
      <p:sp>
        <p:nvSpPr>
          <p:cNvPr id="98309" name="Rectangle 36"/>
          <p:cNvSpPr>
            <a:spLocks noChangeArrowheads="1"/>
          </p:cNvSpPr>
          <p:nvPr/>
        </p:nvSpPr>
        <p:spPr bwMode="auto">
          <a:xfrm>
            <a:off x="1143000" y="6035675"/>
            <a:ext cx="7239000" cy="639763"/>
          </a:xfrm>
          <a:prstGeom prst="rect">
            <a:avLst/>
          </a:prstGeom>
          <a:noFill/>
          <a:ln w="9525">
            <a:noFill/>
            <a:miter lim="800000"/>
            <a:headEnd/>
            <a:tailEnd/>
          </a:ln>
        </p:spPr>
        <p:txBody>
          <a:bodyPr>
            <a:spAutoFit/>
          </a:bodyPr>
          <a:lstStyle/>
          <a:p>
            <a:r>
              <a:rPr lang="en-US" sz="1200">
                <a:hlinkClick r:id="rId3"/>
              </a:rPr>
              <a:t>http://www.sapdesignguild.org/resources/optical_illusions/perspective.html</a:t>
            </a:r>
            <a:r>
              <a:rPr lang="en-US" sz="1200"/>
              <a:t> &amp; </a:t>
            </a:r>
            <a:r>
              <a:rPr lang="en-US" sz="1200">
                <a:hlinkClick r:id="rId4"/>
              </a:rPr>
              <a:t>http://www.killsometime.com/illusions/Optical-Illusion.asp?Illusion-ID=36</a:t>
            </a:r>
            <a:endParaRPr lang="en-US" sz="1200"/>
          </a:p>
          <a:p>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slide(fromBottom)">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8941"/>
                                        </p:tgtEl>
                                        <p:attrNameLst>
                                          <p:attrName>style.visibility</p:attrName>
                                        </p:attrNameLst>
                                      </p:cBhvr>
                                      <p:to>
                                        <p:strVal val="visible"/>
                                      </p:to>
                                    </p:set>
                                    <p:animEffect transition="in" filter="slide(fromBottom)">
                                      <p:cBhvr>
                                        <p:cTn id="12" dur="500"/>
                                        <p:tgtEl>
                                          <p:spTgt spid="3894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8947"/>
                                        </p:tgtEl>
                                        <p:attrNameLst>
                                          <p:attrName>style.visibility</p:attrName>
                                        </p:attrNameLst>
                                      </p:cBhvr>
                                      <p:to>
                                        <p:strVal val="visible"/>
                                      </p:to>
                                    </p:set>
                                    <p:animEffect transition="in" filter="slide(fromBottom)">
                                      <p:cBhvr>
                                        <p:cTn id="17" dur="500"/>
                                        <p:tgtEl>
                                          <p:spTgt spid="38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47"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286000" y="4343400"/>
            <a:ext cx="4267200" cy="1006475"/>
          </a:xfrm>
          <a:prstGeom prst="rect">
            <a:avLst/>
          </a:prstGeom>
          <a:noFill/>
          <a:ln w="9525">
            <a:noFill/>
            <a:miter lim="800000"/>
            <a:headEnd/>
            <a:tailEnd/>
          </a:ln>
        </p:spPr>
        <p:txBody>
          <a:bodyPr>
            <a:spAutoFit/>
          </a:bodyPr>
          <a:lstStyle/>
          <a:p>
            <a:pPr>
              <a:spcBef>
                <a:spcPct val="50000"/>
              </a:spcBef>
            </a:pPr>
            <a:r>
              <a:rPr lang="en-US" sz="6000">
                <a:latin typeface="Allegro BT" pitchFamily="82" charset="0"/>
              </a:rPr>
              <a:t>   </a:t>
            </a:r>
          </a:p>
        </p:txBody>
      </p:sp>
      <p:pic>
        <p:nvPicPr>
          <p:cNvPr id="99331" name="Picture 4" descr="http://www.scri.fsu.edu/~dennisl/CMS/figs/arrows100.gif">
            <a:hlinkClick r:id="rId2"/>
          </p:cNvPr>
          <p:cNvPicPr>
            <a:picLocks noChangeAspect="1" noChangeArrowheads="1"/>
          </p:cNvPicPr>
          <p:nvPr/>
        </p:nvPicPr>
        <p:blipFill>
          <a:blip r:embed="rId3" cstate="print"/>
          <a:srcRect/>
          <a:stretch>
            <a:fillRect/>
          </a:stretch>
        </p:blipFill>
        <p:spPr bwMode="auto">
          <a:xfrm>
            <a:off x="2971800" y="3276600"/>
            <a:ext cx="3124200" cy="2971800"/>
          </a:xfrm>
          <a:prstGeom prst="rect">
            <a:avLst/>
          </a:prstGeom>
          <a:noFill/>
          <a:ln w="9525">
            <a:noFill/>
            <a:miter lim="800000"/>
            <a:headEnd/>
            <a:tailEnd/>
          </a:ln>
        </p:spPr>
      </p:pic>
      <p:sp>
        <p:nvSpPr>
          <p:cNvPr id="4" name="Rectangle 3"/>
          <p:cNvSpPr/>
          <p:nvPr/>
        </p:nvSpPr>
        <p:spPr>
          <a:xfrm>
            <a:off x="2819400" y="1371600"/>
            <a:ext cx="3605475" cy="923330"/>
          </a:xfrm>
          <a:prstGeom prst="rect">
            <a:avLst/>
          </a:prstGeom>
          <a:noFill/>
        </p:spPr>
        <p:txBody>
          <a:bodyPr wrap="none" lIns="91440" tIns="45720" rIns="91440" bIns="45720">
            <a:spAutoFit/>
          </a:bodyPr>
          <a:lstStyle/>
          <a:p>
            <a:pPr algn="ctr"/>
            <a:r>
              <a:rPr lang="en-US"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The End!</a:t>
            </a:r>
            <a:endPar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762000"/>
            <a:ext cx="8229600" cy="1066800"/>
          </a:xfrm>
        </p:spPr>
        <p:txBody>
          <a:bodyPr/>
          <a:lstStyle/>
          <a:p>
            <a:pPr eaLnBrk="1" hangingPunct="1"/>
            <a:r>
              <a:rPr lang="en-US" dirty="0" smtClean="0">
                <a:latin typeface="Calibri" pitchFamily="34" charset="0"/>
              </a:rPr>
              <a:t>Gestalt Principles: Closure</a:t>
            </a:r>
          </a:p>
        </p:txBody>
      </p:sp>
      <p:sp>
        <p:nvSpPr>
          <p:cNvPr id="45059" name="Text Box 4"/>
          <p:cNvSpPr txBox="1">
            <a:spLocks noChangeArrowheads="1"/>
          </p:cNvSpPr>
          <p:nvPr/>
        </p:nvSpPr>
        <p:spPr bwMode="auto">
          <a:xfrm>
            <a:off x="1600200" y="4419600"/>
            <a:ext cx="2819400" cy="366713"/>
          </a:xfrm>
          <a:prstGeom prst="rect">
            <a:avLst/>
          </a:prstGeom>
          <a:noFill/>
          <a:ln w="9525">
            <a:noFill/>
            <a:miter lim="800000"/>
            <a:headEnd/>
            <a:tailEnd/>
          </a:ln>
        </p:spPr>
        <p:txBody>
          <a:bodyPr>
            <a:spAutoFit/>
          </a:bodyPr>
          <a:lstStyle/>
          <a:p>
            <a:pPr>
              <a:spcBef>
                <a:spcPct val="50000"/>
              </a:spcBef>
            </a:pPr>
            <a:endParaRPr lang="en-US"/>
          </a:p>
        </p:txBody>
      </p:sp>
      <p:pic>
        <p:nvPicPr>
          <p:cNvPr id="45060" name="Picture 5" descr="Reification">
            <a:hlinkClick r:id="rId2" tooltip="Reification"/>
          </p:cNvPr>
          <p:cNvPicPr>
            <a:picLocks noChangeAspect="1" noChangeArrowheads="1"/>
          </p:cNvPicPr>
          <p:nvPr>
            <p:ph sz="half" idx="2"/>
          </p:nvPr>
        </p:nvPicPr>
        <p:blipFill>
          <a:blip r:embed="rId3" cstate="print"/>
          <a:srcRect/>
          <a:stretch>
            <a:fillRect/>
          </a:stretch>
        </p:blipFill>
        <p:spPr>
          <a:xfrm>
            <a:off x="1371600" y="1905000"/>
            <a:ext cx="5566597" cy="4495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latin typeface="Calibri" pitchFamily="34" charset="0"/>
              </a:rPr>
              <a:t>Gestalt Principles: Continuity</a:t>
            </a:r>
          </a:p>
        </p:txBody>
      </p:sp>
      <p:pic>
        <p:nvPicPr>
          <p:cNvPr id="46083" name="Picture 3" descr="design-continuity"/>
          <p:cNvPicPr>
            <a:picLocks noGrp="1" noChangeAspect="1" noChangeArrowheads="1"/>
          </p:cNvPicPr>
          <p:nvPr>
            <p:ph idx="1"/>
          </p:nvPr>
        </p:nvPicPr>
        <p:blipFill>
          <a:blip r:embed="rId2" cstate="print"/>
          <a:srcRect/>
          <a:stretch>
            <a:fillRect/>
          </a:stretch>
        </p:blipFill>
        <p:spPr>
          <a:xfrm>
            <a:off x="4572000" y="2971800"/>
            <a:ext cx="4572000" cy="3146425"/>
          </a:xfrm>
        </p:spPr>
      </p:pic>
      <p:sp>
        <p:nvSpPr>
          <p:cNvPr id="46084" name="Line 4"/>
          <p:cNvSpPr>
            <a:spLocks noChangeShapeType="1"/>
          </p:cNvSpPr>
          <p:nvPr/>
        </p:nvSpPr>
        <p:spPr bwMode="auto">
          <a:xfrm>
            <a:off x="1676400" y="2590800"/>
            <a:ext cx="0" cy="2743200"/>
          </a:xfrm>
          <a:prstGeom prst="line">
            <a:avLst/>
          </a:prstGeom>
          <a:noFill/>
          <a:ln w="57150">
            <a:solidFill>
              <a:schemeClr val="tx1"/>
            </a:solidFill>
            <a:round/>
            <a:headEnd/>
            <a:tailEnd/>
          </a:ln>
        </p:spPr>
        <p:txBody>
          <a:bodyPr/>
          <a:lstStyle/>
          <a:p>
            <a:endParaRPr lang="en-US"/>
          </a:p>
        </p:txBody>
      </p:sp>
      <p:sp>
        <p:nvSpPr>
          <p:cNvPr id="46085" name="Line 5"/>
          <p:cNvSpPr>
            <a:spLocks noChangeShapeType="1"/>
          </p:cNvSpPr>
          <p:nvPr/>
        </p:nvSpPr>
        <p:spPr bwMode="auto">
          <a:xfrm>
            <a:off x="533400" y="3886200"/>
            <a:ext cx="2438400" cy="0"/>
          </a:xfrm>
          <a:prstGeom prst="line">
            <a:avLst/>
          </a:prstGeom>
          <a:noFill/>
          <a:ln w="5715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609600"/>
            <a:ext cx="8229600" cy="1143000"/>
          </a:xfrm>
        </p:spPr>
        <p:txBody>
          <a:bodyPr/>
          <a:lstStyle/>
          <a:p>
            <a:pPr eaLnBrk="1" hangingPunct="1"/>
            <a:r>
              <a:rPr lang="en-US" dirty="0" smtClean="0">
                <a:latin typeface="Calibri" pitchFamily="34" charset="0"/>
              </a:rPr>
              <a:t>Gestalt Principles: Proximity</a:t>
            </a:r>
          </a:p>
        </p:txBody>
      </p:sp>
      <p:pic>
        <p:nvPicPr>
          <p:cNvPr id="47107" name="Picture 3" descr="imageEHG"/>
          <p:cNvPicPr>
            <a:picLocks noChangeAspect="1" noChangeArrowheads="1"/>
          </p:cNvPicPr>
          <p:nvPr/>
        </p:nvPicPr>
        <p:blipFill>
          <a:blip r:embed="rId2" cstate="print"/>
          <a:srcRect/>
          <a:stretch>
            <a:fillRect/>
          </a:stretch>
        </p:blipFill>
        <p:spPr bwMode="auto">
          <a:xfrm>
            <a:off x="1676400" y="2514600"/>
            <a:ext cx="5257800" cy="2581275"/>
          </a:xfrm>
          <a:prstGeom prst="rect">
            <a:avLst/>
          </a:prstGeom>
          <a:noFill/>
          <a:ln w="9525">
            <a:noFill/>
            <a:miter lim="800000"/>
            <a:headEnd/>
            <a:tailEnd/>
          </a:ln>
        </p:spPr>
      </p:pic>
      <p:sp>
        <p:nvSpPr>
          <p:cNvPr id="47108" name="Rectangle 4"/>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47109" name="Rectangle 5"/>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r>
              <a:rPr lang="en-US"/>
              <a:t/>
            </a:r>
            <a:br>
              <a:rPr lang="en-US"/>
            </a:b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latin typeface="Calibri" pitchFamily="34" charset="0"/>
              </a:rPr>
              <a:t>Gestalt Principles: Similarity</a:t>
            </a:r>
          </a:p>
        </p:txBody>
      </p:sp>
      <p:pic>
        <p:nvPicPr>
          <p:cNvPr id="48131" name="Picture 3" descr="imageOME"/>
          <p:cNvPicPr>
            <a:picLocks noChangeAspect="1" noChangeArrowheads="1"/>
          </p:cNvPicPr>
          <p:nvPr>
            <p:ph sz="half" idx="1"/>
          </p:nvPr>
        </p:nvPicPr>
        <p:blipFill>
          <a:blip r:embed="rId2" cstate="print"/>
          <a:srcRect/>
          <a:stretch>
            <a:fillRect/>
          </a:stretch>
        </p:blipFill>
        <p:spPr>
          <a:xfrm>
            <a:off x="914400" y="2667000"/>
            <a:ext cx="3019425" cy="2459038"/>
          </a:xfrm>
          <a:noFill/>
        </p:spPr>
      </p:pic>
      <p:pic>
        <p:nvPicPr>
          <p:cNvPr id="48132" name="Picture 4" descr="Gestalt_ley_de_semejanza"/>
          <p:cNvPicPr>
            <a:picLocks noChangeAspect="1" noChangeArrowheads="1"/>
          </p:cNvPicPr>
          <p:nvPr>
            <p:ph sz="half" idx="2"/>
          </p:nvPr>
        </p:nvPicPr>
        <p:blipFill>
          <a:blip r:embed="rId3" cstate="print"/>
          <a:srcRect/>
          <a:stretch>
            <a:fillRect/>
          </a:stretch>
        </p:blipFill>
        <p:spPr>
          <a:xfrm>
            <a:off x="4572000" y="2362200"/>
            <a:ext cx="4038600" cy="3751262"/>
          </a:xfr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TotalTime>
  <Words>1444</Words>
  <Application>Microsoft Office PowerPoint</Application>
  <PresentationFormat>On-screen Show (4:3)</PresentationFormat>
  <Paragraphs>249</Paragraphs>
  <Slides>59</Slides>
  <Notes>20</Notes>
  <HiddenSlides>1</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Urban</vt:lpstr>
      <vt:lpstr> Factors that Influence Perception </vt:lpstr>
      <vt:lpstr>Form Perception</vt:lpstr>
      <vt:lpstr>Figure and Ground</vt:lpstr>
      <vt:lpstr>Gestalt and the Urge to Organize</vt:lpstr>
      <vt:lpstr>Other gestalt principles</vt:lpstr>
      <vt:lpstr>Gestalt Principles: Closure</vt:lpstr>
      <vt:lpstr>Gestalt Principles: Continuity</vt:lpstr>
      <vt:lpstr>Gestalt Principles: Proximity</vt:lpstr>
      <vt:lpstr>Gestalt Principles: Similarity</vt:lpstr>
      <vt:lpstr>Depth and Distance Perception</vt:lpstr>
      <vt:lpstr>Depth and Distance Perception</vt:lpstr>
      <vt:lpstr>The Ames Room</vt:lpstr>
      <vt:lpstr>Visual Constancies</vt:lpstr>
      <vt:lpstr>Shape Constancy</vt:lpstr>
      <vt:lpstr>Muller-Lyon Illusion Which is longer?</vt:lpstr>
      <vt:lpstr>Muller-Lyon Illusion</vt:lpstr>
      <vt:lpstr>Visual  Illusions</vt:lpstr>
      <vt:lpstr>The Ponzo Illusion</vt:lpstr>
      <vt:lpstr>Fooling the Eye</vt:lpstr>
      <vt:lpstr>Perceptual Powers: Origins and Influences</vt:lpstr>
      <vt:lpstr>The Visual Cliff</vt:lpstr>
      <vt:lpstr>The Visual Cliff</vt:lpstr>
      <vt:lpstr>Critical Period</vt:lpstr>
      <vt:lpstr>Psychological and Cultural Influences on Perception</vt:lpstr>
      <vt:lpstr>Perceptual Set</vt:lpstr>
      <vt:lpstr>Perceptual Set</vt:lpstr>
      <vt:lpstr>Perceptual Set</vt:lpstr>
      <vt:lpstr>Perceptual Set</vt:lpstr>
      <vt:lpstr>Puzzles of Perception</vt:lpstr>
      <vt:lpstr>Extrasensory Perception</vt:lpstr>
      <vt:lpstr>Context Effects</vt:lpstr>
      <vt:lpstr>Parapsychology</vt:lpstr>
      <vt:lpstr>In order to make sense of our world our brains try to see patterns or shapes that are recognizable. This principle is called “grouping”.</vt:lpstr>
      <vt:lpstr>The mind forms shapes that don't exist. </vt:lpstr>
      <vt:lpstr>Slide 35</vt:lpstr>
      <vt:lpstr>   Parallel Lines?   </vt:lpstr>
      <vt:lpstr>Embedded Images</vt:lpstr>
      <vt:lpstr>Slide 38</vt:lpstr>
      <vt:lpstr>2 dimensional chalk drawing </vt:lpstr>
      <vt:lpstr>Slide 40</vt:lpstr>
      <vt:lpstr>  After a Necker cube is perceived from one perspective, it naturally tends to change to the other in about 3 seconds.     </vt:lpstr>
      <vt:lpstr> </vt:lpstr>
      <vt:lpstr>How fast do you switch? </vt:lpstr>
      <vt:lpstr>You will see it flip into a second staircase </vt:lpstr>
      <vt:lpstr>M.C. Escher</vt:lpstr>
      <vt:lpstr>Slide 46</vt:lpstr>
      <vt:lpstr>    The shades of red are identical  The difference in the appearance is related to the influence of the backgrounds.   </vt:lpstr>
      <vt:lpstr>Slide 48</vt:lpstr>
      <vt:lpstr>Old Woman or Young Girl? </vt:lpstr>
      <vt:lpstr>Man/Woman </vt:lpstr>
      <vt:lpstr>Shimmer</vt:lpstr>
      <vt:lpstr>Any movement you see is an illusion! </vt:lpstr>
      <vt:lpstr>Slide 53</vt:lpstr>
      <vt:lpstr>Straight Lines? </vt:lpstr>
      <vt:lpstr>Slide 55</vt:lpstr>
      <vt:lpstr>Impossible Triangle and Trident</vt:lpstr>
      <vt:lpstr> What is wrong with this sign?</vt:lpstr>
      <vt:lpstr>One more…</vt:lpstr>
      <vt:lpstr>Slide 59</vt:lpstr>
    </vt:vector>
  </TitlesOfParts>
  <Company>Peters Township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Factors that Influence Perception </dc:title>
  <dc:creator>Windows User</dc:creator>
  <cp:lastModifiedBy>Windows User</cp:lastModifiedBy>
  <cp:revision>6</cp:revision>
  <dcterms:created xsi:type="dcterms:W3CDTF">2013-10-14T11:57:59Z</dcterms:created>
  <dcterms:modified xsi:type="dcterms:W3CDTF">2013-10-14T12:08:57Z</dcterms:modified>
</cp:coreProperties>
</file>