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B44B3A-2223-4941-9519-92276EFDA787}" type="datetimeFigureOut">
              <a:rPr lang="en-US" smtClean="0"/>
              <a:pPr/>
              <a:t>1/31/2014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0404BD-2158-4E98-BEFB-45B71D606FE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4BB2146-4EB3-4B32-9DFC-3A87EC7C67EA}" type="slidenum">
              <a:rPr lang="en-US" smtClean="0"/>
              <a:pPr/>
              <a:t>6</a:t>
            </a:fld>
            <a:endParaRPr lang="en-US" smtClean="0"/>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smtClean="0">
                <a:latin typeface="Arial" charset="0"/>
                <a:cs typeface="Arial" charset="0"/>
              </a:rPr>
              <a:t> Application to everyday life = Potty training through shaping (reward and punishment) </a:t>
            </a:r>
          </a:p>
          <a:p>
            <a:pPr eaLnBrk="1" hangingPunct="1">
              <a:spcBef>
                <a:spcPct val="0"/>
              </a:spcBef>
              <a:buFontTx/>
              <a:buChar char="•"/>
            </a:pPr>
            <a:r>
              <a:rPr lang="en-US" smtClean="0">
                <a:latin typeface="Arial" charset="0"/>
                <a:cs typeface="Arial" charset="0"/>
              </a:rPr>
              <a:t> Application to everyday life = Hypnosis and other techniques related to psychology can help you overcome an addiction like smoking.</a:t>
            </a:r>
          </a:p>
          <a:p>
            <a:pPr eaLnBrk="1" hangingPunct="1">
              <a:spcBef>
                <a:spcPct val="0"/>
              </a:spcBef>
              <a:buFontTx/>
              <a:buChar char="•"/>
            </a:pPr>
            <a:r>
              <a:rPr lang="en-US" smtClean="0">
                <a:latin typeface="Arial" charset="0"/>
                <a:cs typeface="Arial" charset="0"/>
              </a:rPr>
              <a:t> Application to everyday life = Help you improve your memory</a:t>
            </a:r>
          </a:p>
          <a:p>
            <a:pPr eaLnBrk="1" hangingPunct="1">
              <a:spcBef>
                <a:spcPct val="0"/>
              </a:spcBef>
              <a:buFontTx/>
              <a:buChar char="•"/>
            </a:pPr>
            <a:r>
              <a:rPr lang="en-US" smtClean="0">
                <a:latin typeface="Arial" charset="0"/>
                <a:cs typeface="Arial" charset="0"/>
              </a:rPr>
              <a:t> Application to everyday life = Get better grades</a:t>
            </a:r>
          </a:p>
          <a:p>
            <a:pPr eaLnBrk="1" hangingPunct="1">
              <a:spcBef>
                <a:spcPct val="0"/>
              </a:spcBef>
              <a:buFontTx/>
              <a:buChar char="•"/>
            </a:pPr>
            <a:r>
              <a:rPr lang="en-US" smtClean="0">
                <a:latin typeface="Arial" charset="0"/>
                <a:cs typeface="Arial" charset="0"/>
              </a:rPr>
              <a:t> Gain insight into behavior = learn why someone you know is shy and withdrawn</a:t>
            </a:r>
          </a:p>
          <a:p>
            <a:pPr eaLnBrk="1" hangingPunct="1">
              <a:spcBef>
                <a:spcPct val="0"/>
              </a:spcBef>
              <a:buFontTx/>
              <a:buChar char="•"/>
            </a:pPr>
            <a:endParaRPr lang="en-US"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A80E703-CF2B-4A0E-A359-4402D86B47BE}" type="slidenum">
              <a:rPr lang="en-US" smtClean="0"/>
              <a:pPr/>
              <a:t>9</a:t>
            </a:fld>
            <a:endParaRPr lang="en-US" smtClean="0"/>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Arial" charset="0"/>
                <a:cs typeface="Arial" charset="0"/>
              </a:rPr>
              <a:t>Phrenology encouraged psychologists to study the role of the brain, rather than the heart, in human behavior.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5D45FDA-6E9E-4B33-9B28-33AD7024DA12}" type="slidenum">
              <a:rPr lang="en-US" smtClean="0"/>
              <a:pPr/>
              <a:t>10</a:t>
            </a:fld>
            <a:endParaRPr lang="en-US" smtClean="0"/>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smtClean="0">
                <a:latin typeface="Arial" charset="0"/>
                <a:cs typeface="Arial" charset="0"/>
              </a:rPr>
              <a:t> During the process of trying to explain human behavior, psychologists create hypothesis and test them. A hypothesis is an educated guess. They use the knowledge gained to create theories that will help them predict and influence human behavior.</a:t>
            </a:r>
          </a:p>
          <a:p>
            <a:pPr eaLnBrk="1" hangingPunct="1">
              <a:spcBef>
                <a:spcPct val="0"/>
              </a:spcBef>
              <a:buFontTx/>
              <a:buChar char="•"/>
            </a:pPr>
            <a:r>
              <a:rPr lang="en-US" smtClean="0">
                <a:latin typeface="Arial" charset="0"/>
                <a:cs typeface="Arial" charset="0"/>
              </a:rPr>
              <a:t> Just like scientists, Psychologists use the scientific method of research</a:t>
            </a:r>
          </a:p>
          <a:p>
            <a:pPr eaLnBrk="1" hangingPunct="1">
              <a:spcBef>
                <a:spcPct val="0"/>
              </a:spcBef>
              <a:buFontTx/>
              <a:buChar char="•"/>
            </a:pPr>
            <a:r>
              <a:rPr lang="en-US" smtClean="0">
                <a:latin typeface="Arial" charset="0"/>
                <a:cs typeface="Arial" charset="0"/>
              </a:rPr>
              <a:t> Can you think of an example that illustrates each of the goals of psychology?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ADB8FA-B017-4E65-AC84-E528193D5E75}" type="datetimeFigureOut">
              <a:rPr lang="en-US" smtClean="0"/>
              <a:pPr/>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69392-BBDC-47C7-8607-AF69758CDA9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ADB8FA-B017-4E65-AC84-E528193D5E75}" type="datetimeFigureOut">
              <a:rPr lang="en-US" smtClean="0"/>
              <a:pPr/>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69392-BBDC-47C7-8607-AF69758CDA9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ADB8FA-B017-4E65-AC84-E528193D5E75}" type="datetimeFigureOut">
              <a:rPr lang="en-US" smtClean="0"/>
              <a:pPr/>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69392-BBDC-47C7-8607-AF69758CDA9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ADB8FA-B017-4E65-AC84-E528193D5E75}" type="datetimeFigureOut">
              <a:rPr lang="en-US" smtClean="0"/>
              <a:pPr/>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69392-BBDC-47C7-8607-AF69758CDA9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ADB8FA-B017-4E65-AC84-E528193D5E75}" type="datetimeFigureOut">
              <a:rPr lang="en-US" smtClean="0"/>
              <a:pPr/>
              <a:t>1/31/2014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69392-BBDC-47C7-8607-AF69758CDA9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ADB8FA-B017-4E65-AC84-E528193D5E75}" type="datetimeFigureOut">
              <a:rPr lang="en-US" smtClean="0"/>
              <a:pPr/>
              <a:t>1/31/2014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69392-BBDC-47C7-8607-AF69758CDA9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ADB8FA-B017-4E65-AC84-E528193D5E75}" type="datetimeFigureOut">
              <a:rPr lang="en-US" smtClean="0"/>
              <a:pPr/>
              <a:t>1/31/2014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169392-BBDC-47C7-8607-AF69758CDA9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ADB8FA-B017-4E65-AC84-E528193D5E75}" type="datetimeFigureOut">
              <a:rPr lang="en-US" smtClean="0"/>
              <a:pPr/>
              <a:t>1/31/2014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69392-BBDC-47C7-8607-AF69758CDA9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ADB8FA-B017-4E65-AC84-E528193D5E75}" type="datetimeFigureOut">
              <a:rPr lang="en-US" smtClean="0"/>
              <a:pPr/>
              <a:t>1/31/2014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169392-BBDC-47C7-8607-AF69758CDA9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ADB8FA-B017-4E65-AC84-E528193D5E75}" type="datetimeFigureOut">
              <a:rPr lang="en-US" smtClean="0"/>
              <a:pPr/>
              <a:t>1/31/2014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69392-BBDC-47C7-8607-AF69758CDA9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ADB8FA-B017-4E65-AC84-E528193D5E75}" type="datetimeFigureOut">
              <a:rPr lang="en-US" smtClean="0"/>
              <a:pPr/>
              <a:t>1/31/2014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69392-BBDC-47C7-8607-AF69758CDA9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ADB8FA-B017-4E65-AC84-E528193D5E75}" type="datetimeFigureOut">
              <a:rPr lang="en-US" smtClean="0"/>
              <a:pPr/>
              <a:t>1/31/2014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169392-BBDC-47C7-8607-AF69758CDA9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gif"/><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800" y="2971800"/>
            <a:ext cx="6553200" cy="1752600"/>
          </a:xfrm>
        </p:spPr>
        <p:txBody>
          <a:bodyPr rtlCol="0">
            <a:normAutofit/>
          </a:bodyPr>
          <a:lstStyle/>
          <a:p>
            <a:pPr eaLnBrk="1" fontAlgn="auto" hangingPunct="1">
              <a:spcAft>
                <a:spcPts val="0"/>
              </a:spcAft>
              <a:buFont typeface="Arial" pitchFamily="34" charset="0"/>
              <a:buNone/>
              <a:defRPr/>
            </a:pPr>
            <a:r>
              <a:rPr lang="en-US" dirty="0" smtClean="0">
                <a:latin typeface="Comic Sans MS" pitchFamily="66" charset="0"/>
              </a:rPr>
              <a:t>An Introduction to the stuff you will be learning this year.</a:t>
            </a:r>
          </a:p>
        </p:txBody>
      </p:sp>
      <p:pic>
        <p:nvPicPr>
          <p:cNvPr id="3075" name="Picture 3" descr="psychology intro.gif"/>
          <p:cNvPicPr>
            <a:picLocks noChangeAspect="1"/>
          </p:cNvPicPr>
          <p:nvPr/>
        </p:nvPicPr>
        <p:blipFill>
          <a:blip r:embed="rId2" cstate="print"/>
          <a:srcRect/>
          <a:stretch>
            <a:fillRect/>
          </a:stretch>
        </p:blipFill>
        <p:spPr bwMode="auto">
          <a:xfrm>
            <a:off x="2743200" y="1295400"/>
            <a:ext cx="3333750" cy="1276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pPr eaLnBrk="1" hangingPunct="1"/>
            <a:r>
              <a:rPr lang="en-US" sz="5400" u="sng" smtClean="0">
                <a:latin typeface="Times New Roman" pitchFamily="18" charset="0"/>
              </a:rPr>
              <a:t>Goals of Psychology</a:t>
            </a:r>
          </a:p>
        </p:txBody>
      </p:sp>
      <p:sp>
        <p:nvSpPr>
          <p:cNvPr id="12291" name="Rectangle 5"/>
          <p:cNvSpPr>
            <a:spLocks noGrp="1" noChangeArrowheads="1"/>
          </p:cNvSpPr>
          <p:nvPr>
            <p:ph idx="1"/>
          </p:nvPr>
        </p:nvSpPr>
        <p:spPr>
          <a:xfrm>
            <a:off x="457200" y="1981200"/>
            <a:ext cx="4572000" cy="2286000"/>
          </a:xfrm>
        </p:spPr>
        <p:txBody>
          <a:bodyPr/>
          <a:lstStyle/>
          <a:p>
            <a:pPr eaLnBrk="1" hangingPunct="1">
              <a:lnSpc>
                <a:spcPct val="90000"/>
              </a:lnSpc>
              <a:buFont typeface="Wingdings" pitchFamily="2" charset="2"/>
              <a:buChar char="n"/>
            </a:pPr>
            <a:r>
              <a:rPr lang="en-US" smtClean="0"/>
              <a:t>Describe behavior</a:t>
            </a:r>
          </a:p>
          <a:p>
            <a:pPr eaLnBrk="1" hangingPunct="1">
              <a:lnSpc>
                <a:spcPct val="90000"/>
              </a:lnSpc>
              <a:buFont typeface="Wingdings" pitchFamily="2" charset="2"/>
              <a:buChar char="n"/>
            </a:pPr>
            <a:r>
              <a:rPr lang="en-US" smtClean="0"/>
              <a:t>Explain behavior	</a:t>
            </a:r>
          </a:p>
          <a:p>
            <a:pPr eaLnBrk="1" hangingPunct="1">
              <a:lnSpc>
                <a:spcPct val="90000"/>
              </a:lnSpc>
              <a:buFont typeface="Wingdings" pitchFamily="2" charset="2"/>
              <a:buChar char="n"/>
            </a:pPr>
            <a:r>
              <a:rPr lang="en-US" smtClean="0"/>
              <a:t>Predict behavior</a:t>
            </a:r>
          </a:p>
          <a:p>
            <a:pPr eaLnBrk="1" hangingPunct="1">
              <a:lnSpc>
                <a:spcPct val="90000"/>
              </a:lnSpc>
              <a:buFont typeface="Wingdings" pitchFamily="2" charset="2"/>
              <a:buChar char="n"/>
            </a:pPr>
            <a:r>
              <a:rPr lang="en-US" smtClean="0"/>
              <a:t>Influence behavior</a:t>
            </a:r>
          </a:p>
        </p:txBody>
      </p:sp>
      <p:sp>
        <p:nvSpPr>
          <p:cNvPr id="4" name="Rectangle 3"/>
          <p:cNvSpPr/>
          <p:nvPr/>
        </p:nvSpPr>
        <p:spPr>
          <a:xfrm>
            <a:off x="1219200" y="4800600"/>
            <a:ext cx="7086600" cy="769441"/>
          </a:xfrm>
          <a:prstGeom prst="rect">
            <a:avLst/>
          </a:prstGeom>
          <a:noFill/>
        </p:spPr>
        <p:txBody>
          <a:bodyPr>
            <a:spAutoFit/>
          </a:bodyPr>
          <a:lstStyle/>
          <a:p>
            <a:pPr algn="ctr">
              <a:defRPr/>
            </a:pP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rPr>
              <a:t>Can you think of an example that illustrates each of the goals of Psychology?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0"/>
            <a:ext cx="8229600" cy="1143000"/>
          </a:xfrm>
        </p:spPr>
        <p:txBody>
          <a:bodyPr/>
          <a:lstStyle/>
          <a:p>
            <a:pPr eaLnBrk="1" hangingPunct="1"/>
            <a:r>
              <a:rPr lang="en-US" smtClean="0">
                <a:latin typeface="Comic Sans MS" charset="0"/>
              </a:rPr>
              <a:t>Waves of Psychology</a:t>
            </a:r>
          </a:p>
        </p:txBody>
      </p:sp>
      <p:sp>
        <p:nvSpPr>
          <p:cNvPr id="3" name="Content Placeholder 2"/>
          <p:cNvSpPr>
            <a:spLocks noGrp="1"/>
          </p:cNvSpPr>
          <p:nvPr>
            <p:ph idx="1"/>
          </p:nvPr>
        </p:nvSpPr>
        <p:spPr>
          <a:xfrm>
            <a:off x="609600" y="3581400"/>
            <a:ext cx="8229600" cy="4525963"/>
          </a:xfrm>
        </p:spPr>
        <p:txBody>
          <a:bodyPr/>
          <a:lstStyle/>
          <a:p>
            <a:pPr eaLnBrk="1" hangingPunct="1"/>
            <a:r>
              <a:rPr lang="en-US" smtClean="0">
                <a:latin typeface="Comic Sans MS" charset="0"/>
              </a:rPr>
              <a:t>The science of psychology has gone through about 5 different waves since it started.</a:t>
            </a:r>
          </a:p>
          <a:p>
            <a:pPr eaLnBrk="1" hangingPunct="1"/>
            <a:r>
              <a:rPr lang="en-US" smtClean="0">
                <a:latin typeface="Comic Sans MS" charset="0"/>
              </a:rPr>
              <a:t>Waves are different ways of thinking over time.</a:t>
            </a:r>
          </a:p>
          <a:p>
            <a:pPr eaLnBrk="1" hangingPunct="1"/>
            <a:endParaRPr lang="en-US" smtClean="0">
              <a:latin typeface="Comic Sans MS" charset="0"/>
            </a:endParaRPr>
          </a:p>
        </p:txBody>
      </p:sp>
      <p:pic>
        <p:nvPicPr>
          <p:cNvPr id="13316" name="Picture 3" descr="waveriddenbylizard.gif"/>
          <p:cNvPicPr>
            <a:picLocks noChangeAspect="1"/>
          </p:cNvPicPr>
          <p:nvPr/>
        </p:nvPicPr>
        <p:blipFill>
          <a:blip r:embed="rId2" cstate="print"/>
          <a:srcRect/>
          <a:stretch>
            <a:fillRect/>
          </a:stretch>
        </p:blipFill>
        <p:spPr bwMode="auto">
          <a:xfrm>
            <a:off x="2362200" y="762000"/>
            <a:ext cx="3333750" cy="2952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latin typeface="Comic Sans MS" pitchFamily="66" charset="0"/>
              </a:rPr>
              <a:t>Wave One: Introspection</a:t>
            </a:r>
            <a:br>
              <a:rPr lang="en-US" dirty="0" smtClean="0">
                <a:latin typeface="Comic Sans MS" pitchFamily="66" charset="0"/>
              </a:rPr>
            </a:br>
            <a:r>
              <a:rPr lang="en-US" sz="3600" dirty="0" err="1" smtClean="0">
                <a:latin typeface="Comic Sans MS" pitchFamily="66" charset="0"/>
              </a:rPr>
              <a:t>Kickin</a:t>
            </a:r>
            <a:r>
              <a:rPr lang="en-US" sz="3600" dirty="0" smtClean="0">
                <a:latin typeface="Comic Sans MS" pitchFamily="66" charset="0"/>
              </a:rPr>
              <a:t> it old school</a:t>
            </a:r>
            <a:endParaRPr lang="en-US" sz="3600" dirty="0">
              <a:latin typeface="Comic Sans MS" pitchFamily="66" charset="0"/>
            </a:endParaRPr>
          </a:p>
        </p:txBody>
      </p:sp>
      <p:pic>
        <p:nvPicPr>
          <p:cNvPr id="14339" name="Content Placeholder 3" descr="oldschoolrap.gif"/>
          <p:cNvPicPr>
            <a:picLocks noGrp="1" noChangeAspect="1"/>
          </p:cNvPicPr>
          <p:nvPr>
            <p:ph idx="1"/>
          </p:nvPr>
        </p:nvPicPr>
        <p:blipFill>
          <a:blip r:embed="rId2" cstate="print"/>
          <a:srcRect/>
          <a:stretch>
            <a:fillRect/>
          </a:stretch>
        </p:blipFill>
        <p:spPr>
          <a:xfrm>
            <a:off x="7315200" y="152400"/>
            <a:ext cx="1628775" cy="2590800"/>
          </a:xfrm>
        </p:spPr>
      </p:pic>
      <p:sp>
        <p:nvSpPr>
          <p:cNvPr id="5" name="TextBox 4"/>
          <p:cNvSpPr txBox="1">
            <a:spLocks noChangeArrowheads="1"/>
          </p:cNvSpPr>
          <p:nvPr/>
        </p:nvSpPr>
        <p:spPr bwMode="auto">
          <a:xfrm>
            <a:off x="228600" y="1981200"/>
            <a:ext cx="5410200" cy="1938338"/>
          </a:xfrm>
          <a:prstGeom prst="rect">
            <a:avLst/>
          </a:prstGeom>
          <a:noFill/>
          <a:ln w="9525">
            <a:noFill/>
            <a:miter lim="800000"/>
            <a:headEnd/>
            <a:tailEnd/>
          </a:ln>
        </p:spPr>
        <p:txBody>
          <a:bodyPr>
            <a:spAutoFit/>
          </a:bodyPr>
          <a:lstStyle/>
          <a:p>
            <a:pPr>
              <a:buFont typeface="Arial" charset="0"/>
              <a:buChar char="•"/>
            </a:pPr>
            <a:r>
              <a:rPr lang="en-US" sz="2400" dirty="0">
                <a:latin typeface="Comic Sans MS" charset="0"/>
              </a:rPr>
              <a:t>Started </a:t>
            </a:r>
            <a:r>
              <a:rPr lang="en-US" sz="2400">
                <a:latin typeface="Comic Sans MS" charset="0"/>
              </a:rPr>
              <a:t>with </a:t>
            </a:r>
            <a:r>
              <a:rPr lang="en-US" sz="2400" smtClean="0">
                <a:latin typeface="Comic Sans MS" charset="0"/>
              </a:rPr>
              <a:t>Wilhelm </a:t>
            </a:r>
            <a:r>
              <a:rPr lang="en-US" sz="2400" dirty="0">
                <a:latin typeface="Comic Sans MS" charset="0"/>
              </a:rPr>
              <a:t>Wundt’s first psychological laboratory and his concept of introspection (structuralism).</a:t>
            </a:r>
          </a:p>
          <a:p>
            <a:endParaRPr lang="en-US" sz="2400" dirty="0">
              <a:latin typeface="Comic Sans MS" charset="0"/>
            </a:endParaRPr>
          </a:p>
        </p:txBody>
      </p:sp>
      <p:pic>
        <p:nvPicPr>
          <p:cNvPr id="6" name="Picture 5" descr="wundt.gif"/>
          <p:cNvPicPr>
            <a:picLocks noChangeAspect="1"/>
          </p:cNvPicPr>
          <p:nvPr/>
        </p:nvPicPr>
        <p:blipFill>
          <a:blip r:embed="rId3" cstate="print"/>
          <a:srcRect/>
          <a:stretch>
            <a:fillRect/>
          </a:stretch>
        </p:blipFill>
        <p:spPr bwMode="auto">
          <a:xfrm>
            <a:off x="4114800" y="3505200"/>
            <a:ext cx="1447800" cy="1784350"/>
          </a:xfrm>
          <a:prstGeom prst="rect">
            <a:avLst/>
          </a:prstGeom>
          <a:noFill/>
          <a:ln w="9525">
            <a:noFill/>
            <a:miter lim="800000"/>
            <a:headEnd/>
            <a:tailEnd/>
          </a:ln>
        </p:spPr>
      </p:pic>
      <p:sp>
        <p:nvSpPr>
          <p:cNvPr id="8" name="TextBox 7"/>
          <p:cNvSpPr txBox="1">
            <a:spLocks noChangeArrowheads="1"/>
          </p:cNvSpPr>
          <p:nvPr/>
        </p:nvSpPr>
        <p:spPr bwMode="auto">
          <a:xfrm>
            <a:off x="5791200" y="5334000"/>
            <a:ext cx="2895600" cy="923925"/>
          </a:xfrm>
          <a:prstGeom prst="rect">
            <a:avLst/>
          </a:prstGeom>
          <a:noFill/>
          <a:ln w="9525">
            <a:noFill/>
            <a:miter lim="800000"/>
            <a:headEnd/>
            <a:tailEnd/>
          </a:ln>
        </p:spPr>
        <p:txBody>
          <a:bodyPr>
            <a:spAutoFit/>
          </a:bodyPr>
          <a:lstStyle/>
          <a:p>
            <a:r>
              <a:rPr lang="en-US">
                <a:latin typeface="Comic Sans MS" charset="0"/>
              </a:rPr>
              <a:t>These guys were considered hot, back in the day!!!!</a:t>
            </a:r>
          </a:p>
        </p:txBody>
      </p:sp>
      <p:sp>
        <p:nvSpPr>
          <p:cNvPr id="7" name="TextBox 6"/>
          <p:cNvSpPr txBox="1">
            <a:spLocks noChangeArrowheads="1"/>
          </p:cNvSpPr>
          <p:nvPr/>
        </p:nvSpPr>
        <p:spPr bwMode="auto">
          <a:xfrm>
            <a:off x="381000" y="3810000"/>
            <a:ext cx="3200400" cy="2677656"/>
          </a:xfrm>
          <a:prstGeom prst="rect">
            <a:avLst/>
          </a:prstGeom>
          <a:noFill/>
          <a:ln w="9525">
            <a:noFill/>
            <a:miter lim="800000"/>
            <a:headEnd/>
            <a:tailEnd/>
          </a:ln>
        </p:spPr>
        <p:txBody>
          <a:bodyPr wrap="square">
            <a:spAutoFit/>
          </a:bodyPr>
          <a:lstStyle/>
          <a:p>
            <a:r>
              <a:rPr lang="en-US" sz="2400" b="1" u="sng" dirty="0" smtClean="0">
                <a:latin typeface="Comic Sans MS" charset="0"/>
              </a:rPr>
              <a:t>Introspection</a:t>
            </a:r>
            <a:r>
              <a:rPr lang="en-US" sz="2400" dirty="0" smtClean="0">
                <a:latin typeface="Comic Sans MS" charset="0"/>
              </a:rPr>
              <a:t> – When you attempt to analyze your own thoughts and feelings psychologically.</a:t>
            </a:r>
            <a:endParaRPr lang="en-US" sz="2400" b="1" u="sng" dirty="0">
              <a:latin typeface="Comic Sans MS" charset="0"/>
            </a:endParaRPr>
          </a:p>
          <a:p>
            <a:endParaRPr lang="en-US" sz="2400" dirty="0">
              <a:latin typeface="Comic Sans MS"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additive="base">
                                        <p:cTn id="1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blinds(horizontal)">
                                      <p:cBhvr>
                                        <p:cTn id="2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8915400" cy="1143000"/>
          </a:xfrm>
        </p:spPr>
        <p:txBody>
          <a:bodyPr>
            <a:normAutofit fontScale="90000"/>
          </a:bodyPr>
          <a:lstStyle/>
          <a:p>
            <a:r>
              <a:rPr lang="en-US" smtClean="0"/>
              <a:t>Psychology started on a cold December day in 1879…</a:t>
            </a:r>
          </a:p>
        </p:txBody>
      </p:sp>
      <p:sp>
        <p:nvSpPr>
          <p:cNvPr id="15363" name="Content Placeholder 2"/>
          <p:cNvSpPr>
            <a:spLocks noGrp="1"/>
          </p:cNvSpPr>
          <p:nvPr>
            <p:ph idx="1"/>
          </p:nvPr>
        </p:nvSpPr>
        <p:spPr>
          <a:xfrm>
            <a:off x="304800" y="1295400"/>
            <a:ext cx="4953000" cy="5334000"/>
          </a:xfrm>
        </p:spPr>
        <p:txBody>
          <a:bodyPr/>
          <a:lstStyle/>
          <a:p>
            <a:r>
              <a:rPr lang="en-US" sz="1800" smtClean="0"/>
              <a:t>…in a small room on the third floor of a shabby building at Germany’s University of Leipzig. There, two young men were helping a long-faced, austere, middle-aged professor, Wilhelm Wundt, create an experimental apparatus. </a:t>
            </a:r>
          </a:p>
          <a:p>
            <a:r>
              <a:rPr lang="en-US" sz="1800" smtClean="0"/>
              <a:t>Their machine measured the time lag between people’s hearing a ball hit a platform and their pressing a telegraph key. </a:t>
            </a:r>
          </a:p>
          <a:p>
            <a:r>
              <a:rPr lang="en-US" sz="1800" smtClean="0"/>
              <a:t>Later, the researchers compared this lag to the time required for slightly more complex tasks. Curiously, people responded in about one-tenth of a second when asked to press the key as soon as the sound occurred—and in about two-tenths of a second when asked to press the key as soon as they were aware of perceiving the sound. Wundt was seeking to measure “atoms of the mind”—the fastest and simplest mental processes. </a:t>
            </a:r>
          </a:p>
          <a:p>
            <a:endParaRPr lang="en-US" sz="1800" smtClean="0"/>
          </a:p>
        </p:txBody>
      </p:sp>
      <p:sp>
        <p:nvSpPr>
          <p:cNvPr id="15364" name="TextBox 3"/>
          <p:cNvSpPr txBox="1">
            <a:spLocks noChangeArrowheads="1"/>
          </p:cNvSpPr>
          <p:nvPr/>
        </p:nvSpPr>
        <p:spPr bwMode="auto">
          <a:xfrm>
            <a:off x="5715000" y="4038600"/>
            <a:ext cx="3200400" cy="2308225"/>
          </a:xfrm>
          <a:prstGeom prst="rect">
            <a:avLst/>
          </a:prstGeom>
          <a:noFill/>
          <a:ln w="9525">
            <a:noFill/>
            <a:miter lim="800000"/>
            <a:headEnd/>
            <a:tailEnd/>
          </a:ln>
        </p:spPr>
        <p:txBody>
          <a:bodyPr>
            <a:spAutoFit/>
          </a:bodyPr>
          <a:lstStyle/>
          <a:p>
            <a:r>
              <a:rPr lang="en-US"/>
              <a:t>Thus began what many consider psychology’s first experiment, launching the first psychology laboratory, staffed by Wundt and psychology’s first graduate students.</a:t>
            </a:r>
          </a:p>
          <a:p>
            <a:endParaRPr lang="en-US"/>
          </a:p>
        </p:txBody>
      </p:sp>
      <p:pic>
        <p:nvPicPr>
          <p:cNvPr id="15365" name="Picture 2" descr="http://www.appsychology.com/Book/Intro/Intropics/1_U_3.jpg"/>
          <p:cNvPicPr>
            <a:picLocks noChangeAspect="1" noChangeArrowheads="1"/>
          </p:cNvPicPr>
          <p:nvPr/>
        </p:nvPicPr>
        <p:blipFill>
          <a:blip r:embed="rId2" cstate="print"/>
          <a:srcRect/>
          <a:stretch>
            <a:fillRect/>
          </a:stretch>
        </p:blipFill>
        <p:spPr bwMode="auto">
          <a:xfrm>
            <a:off x="5791200" y="1524000"/>
            <a:ext cx="2447925" cy="2435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latin typeface="Comic Sans MS" charset="0"/>
              </a:rPr>
              <a:t>Introspection</a:t>
            </a:r>
          </a:p>
        </p:txBody>
      </p:sp>
      <p:sp>
        <p:nvSpPr>
          <p:cNvPr id="16387" name="Content Placeholder 2"/>
          <p:cNvSpPr>
            <a:spLocks noGrp="1"/>
          </p:cNvSpPr>
          <p:nvPr>
            <p:ph idx="1"/>
          </p:nvPr>
        </p:nvSpPr>
        <p:spPr>
          <a:xfrm>
            <a:off x="457200" y="1600200"/>
            <a:ext cx="4038600" cy="4525963"/>
          </a:xfrm>
        </p:spPr>
        <p:txBody>
          <a:bodyPr/>
          <a:lstStyle/>
          <a:p>
            <a:r>
              <a:rPr lang="en-US" sz="2200" smtClean="0">
                <a:latin typeface="Comic Sans MS" charset="0"/>
              </a:rPr>
              <a:t>Then William James wrote </a:t>
            </a:r>
            <a:r>
              <a:rPr lang="en-US" sz="2200" i="1" smtClean="0">
                <a:latin typeface="Comic Sans MS" charset="0"/>
              </a:rPr>
              <a:t>The Principles of Psychology </a:t>
            </a:r>
            <a:r>
              <a:rPr lang="en-US" sz="2200" smtClean="0">
                <a:latin typeface="Comic Sans MS" charset="0"/>
              </a:rPr>
              <a:t>and discussed functionalism.</a:t>
            </a:r>
          </a:p>
          <a:p>
            <a:endParaRPr lang="en-US" sz="2200" smtClean="0">
              <a:latin typeface="Comic Sans MS" charset="0"/>
            </a:endParaRPr>
          </a:p>
          <a:p>
            <a:r>
              <a:rPr lang="en-US" sz="2200" smtClean="0">
                <a:latin typeface="Comic Sans MS" charset="0"/>
              </a:rPr>
              <a:t>In reality, these ideas do not have much impact on how psychologists think today.</a:t>
            </a:r>
          </a:p>
          <a:p>
            <a:endParaRPr lang="en-US" sz="2200" smtClean="0"/>
          </a:p>
        </p:txBody>
      </p:sp>
      <p:pic>
        <p:nvPicPr>
          <p:cNvPr id="4" name="Picture 3" descr="WJames.jpg"/>
          <p:cNvPicPr>
            <a:picLocks noChangeAspect="1"/>
          </p:cNvPicPr>
          <p:nvPr/>
        </p:nvPicPr>
        <p:blipFill>
          <a:blip r:embed="rId2" cstate="print"/>
          <a:srcRect/>
          <a:stretch>
            <a:fillRect/>
          </a:stretch>
        </p:blipFill>
        <p:spPr bwMode="auto">
          <a:xfrm>
            <a:off x="5715000" y="1676400"/>
            <a:ext cx="2057400" cy="2932113"/>
          </a:xfrm>
          <a:prstGeom prst="rect">
            <a:avLst/>
          </a:prstGeom>
          <a:noFill/>
          <a:ln w="9525">
            <a:noFill/>
            <a:miter lim="800000"/>
            <a:headEnd/>
            <a:tailEnd/>
          </a:ln>
        </p:spPr>
      </p:pic>
      <p:sp>
        <p:nvSpPr>
          <p:cNvPr id="5" name="TextBox 4"/>
          <p:cNvSpPr txBox="1">
            <a:spLocks noChangeArrowheads="1"/>
          </p:cNvSpPr>
          <p:nvPr/>
        </p:nvSpPr>
        <p:spPr bwMode="auto">
          <a:xfrm>
            <a:off x="5943600" y="4876800"/>
            <a:ext cx="2895600" cy="646113"/>
          </a:xfrm>
          <a:prstGeom prst="rect">
            <a:avLst/>
          </a:prstGeom>
          <a:noFill/>
          <a:ln w="9525">
            <a:noFill/>
            <a:miter lim="800000"/>
            <a:headEnd/>
            <a:tailEnd/>
          </a:ln>
        </p:spPr>
        <p:txBody>
          <a:bodyPr>
            <a:spAutoFit/>
          </a:bodyPr>
          <a:lstStyle/>
          <a:p>
            <a:r>
              <a:rPr lang="en-US">
                <a:latin typeface="Comic Sans MS" charset="0"/>
              </a:rPr>
              <a:t>It’s like an early Duck Dynasty TV show!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latin typeface="Comic Sans MS" charset="0"/>
              </a:rPr>
              <a:t>Wave Two: Gestalt Psychology</a:t>
            </a:r>
          </a:p>
        </p:txBody>
      </p:sp>
      <p:sp>
        <p:nvSpPr>
          <p:cNvPr id="3" name="Content Placeholder 2"/>
          <p:cNvSpPr>
            <a:spLocks noGrp="1"/>
          </p:cNvSpPr>
          <p:nvPr>
            <p:ph idx="1"/>
          </p:nvPr>
        </p:nvSpPr>
        <p:spPr>
          <a:xfrm>
            <a:off x="228600" y="1219200"/>
            <a:ext cx="8534400" cy="5257800"/>
          </a:xfrm>
        </p:spPr>
        <p:txBody>
          <a:bodyPr rtlCol="0">
            <a:normAutofit fontScale="85000" lnSpcReduction="20000"/>
          </a:bodyPr>
          <a:lstStyle/>
          <a:p>
            <a:pPr eaLnBrk="1" fontAlgn="auto" hangingPunct="1">
              <a:spcAft>
                <a:spcPts val="0"/>
              </a:spcAft>
              <a:buFont typeface="Arial" pitchFamily="34" charset="0"/>
              <a:buChar char="•"/>
              <a:defRPr/>
            </a:pPr>
            <a:r>
              <a:rPr lang="en-US" sz="2800" dirty="0" smtClean="0">
                <a:latin typeface="Comic Sans MS" pitchFamily="66" charset="0"/>
              </a:rPr>
              <a:t>Led by Max Wertheimer, these guys focused not on how we feel, but on how we experience the world.</a:t>
            </a:r>
          </a:p>
          <a:p>
            <a:pPr eaLnBrk="1" fontAlgn="auto" hangingPunct="1">
              <a:spcAft>
                <a:spcPts val="0"/>
              </a:spcAft>
              <a:buFont typeface="Arial" pitchFamily="34" charset="0"/>
              <a:buChar char="•"/>
              <a:defRPr/>
            </a:pPr>
            <a:r>
              <a:rPr lang="en-US" sz="2800" dirty="0" smtClean="0">
                <a:latin typeface="Comic Sans MS" pitchFamily="66" charset="0"/>
              </a:rPr>
              <a:t>The whole of an experience can be more than the sum of its parts.</a:t>
            </a:r>
          </a:p>
          <a:p>
            <a:pPr eaLnBrk="1" fontAlgn="auto" hangingPunct="1">
              <a:spcAft>
                <a:spcPts val="0"/>
              </a:spcAft>
              <a:buFont typeface="Arial" pitchFamily="34" charset="0"/>
              <a:buChar char="•"/>
              <a:defRPr/>
            </a:pPr>
            <a:endParaRPr lang="en-US" dirty="0" smtClean="0">
              <a:latin typeface="Comic Sans MS" pitchFamily="66" charset="0"/>
            </a:endParaRPr>
          </a:p>
          <a:p>
            <a:pPr eaLnBrk="1" fontAlgn="auto" hangingPunct="1">
              <a:spcAft>
                <a:spcPts val="0"/>
              </a:spcAft>
              <a:buFont typeface="Arial" pitchFamily="34" charset="0"/>
              <a:buNone/>
              <a:defRPr/>
            </a:pPr>
            <a:endParaRPr lang="en-US" dirty="0" smtClean="0">
              <a:latin typeface="Comic Sans MS" pitchFamily="66" charset="0"/>
            </a:endParaRPr>
          </a:p>
          <a:p>
            <a:pPr eaLnBrk="1" fontAlgn="auto" hangingPunct="1">
              <a:spcAft>
                <a:spcPts val="0"/>
              </a:spcAft>
              <a:buFont typeface="Arial" pitchFamily="34" charset="0"/>
              <a:buNone/>
              <a:defRPr/>
            </a:pPr>
            <a:endParaRPr lang="en-US" dirty="0" smtClean="0">
              <a:latin typeface="Comic Sans MS" pitchFamily="66" charset="0"/>
            </a:endParaRPr>
          </a:p>
          <a:p>
            <a:pPr eaLnBrk="1" fontAlgn="auto" hangingPunct="1">
              <a:spcAft>
                <a:spcPts val="0"/>
              </a:spcAft>
              <a:buFont typeface="Arial" pitchFamily="34" charset="0"/>
              <a:buNone/>
              <a:defRPr/>
            </a:pPr>
            <a:endParaRPr lang="en-US" dirty="0" smtClean="0">
              <a:latin typeface="Comic Sans MS" pitchFamily="66" charset="0"/>
            </a:endParaRPr>
          </a:p>
          <a:p>
            <a:pPr eaLnBrk="1" fontAlgn="auto" hangingPunct="1">
              <a:spcAft>
                <a:spcPts val="0"/>
              </a:spcAft>
              <a:buFont typeface="Arial" pitchFamily="34" charset="0"/>
              <a:buNone/>
              <a:defRPr/>
            </a:pPr>
            <a:endParaRPr lang="en-US" sz="2300" dirty="0" smtClean="0">
              <a:latin typeface="Comic Sans MS" pitchFamily="66" charset="0"/>
            </a:endParaRPr>
          </a:p>
          <a:p>
            <a:pPr eaLnBrk="1" fontAlgn="auto" hangingPunct="1">
              <a:spcAft>
                <a:spcPts val="0"/>
              </a:spcAft>
              <a:buFont typeface="Arial" pitchFamily="34" charset="0"/>
              <a:buNone/>
              <a:defRPr/>
            </a:pPr>
            <a:r>
              <a:rPr lang="en-US" sz="2300" smtClean="0">
                <a:latin typeface="Comic Sans MS" pitchFamily="66" charset="0"/>
              </a:rPr>
              <a:t/>
            </a:r>
            <a:br>
              <a:rPr lang="en-US" sz="2300" smtClean="0">
                <a:latin typeface="Comic Sans MS" pitchFamily="66" charset="0"/>
              </a:rPr>
            </a:br>
            <a:r>
              <a:rPr lang="en-US" sz="2300" dirty="0" smtClean="0">
                <a:latin typeface="Comic Sans MS" pitchFamily="66" charset="0"/>
              </a:rPr>
              <a:t/>
            </a:r>
            <a:br>
              <a:rPr lang="en-US" sz="2300" dirty="0" smtClean="0">
                <a:latin typeface="Comic Sans MS" pitchFamily="66" charset="0"/>
              </a:rPr>
            </a:br>
            <a:endParaRPr lang="en-US" sz="2300" dirty="0" smtClean="0">
              <a:latin typeface="Comic Sans MS" pitchFamily="66" charset="0"/>
            </a:endParaRPr>
          </a:p>
          <a:p>
            <a:pPr eaLnBrk="1" fontAlgn="auto" hangingPunct="1">
              <a:spcAft>
                <a:spcPts val="0"/>
              </a:spcAft>
              <a:buFont typeface="Arial" pitchFamily="34" charset="0"/>
              <a:buNone/>
              <a:defRPr/>
            </a:pPr>
            <a:r>
              <a:rPr lang="en-US" sz="2300" dirty="0" smtClean="0">
                <a:latin typeface="Comic Sans MS" pitchFamily="66" charset="0"/>
              </a:rPr>
              <a:t>Think for a moment of all the reasons that you love your mom/dad.</a:t>
            </a:r>
          </a:p>
          <a:p>
            <a:pPr eaLnBrk="1" fontAlgn="auto" hangingPunct="1">
              <a:spcAft>
                <a:spcPts val="0"/>
              </a:spcAft>
              <a:buFont typeface="Arial" pitchFamily="34" charset="0"/>
              <a:buNone/>
              <a:defRPr/>
            </a:pPr>
            <a:r>
              <a:rPr lang="en-US" sz="2300" dirty="0" smtClean="0">
                <a:latin typeface="Comic Sans MS" pitchFamily="66" charset="0"/>
              </a:rPr>
              <a:t>If you add all those reasons up, do they equal your love for your mom/dad?</a:t>
            </a:r>
          </a:p>
          <a:p>
            <a:pPr eaLnBrk="1" fontAlgn="auto" hangingPunct="1">
              <a:spcAft>
                <a:spcPts val="0"/>
              </a:spcAft>
              <a:buFont typeface="Arial" pitchFamily="34" charset="0"/>
              <a:buNone/>
              <a:defRPr/>
            </a:pPr>
            <a:r>
              <a:rPr lang="en-US" sz="2300" dirty="0" smtClean="0">
                <a:latin typeface="Comic Sans MS" pitchFamily="66" charset="0"/>
              </a:rPr>
              <a:t>Hopefully not!!!</a:t>
            </a:r>
            <a:endParaRPr lang="en-US" sz="2300" dirty="0">
              <a:latin typeface="Comic Sans MS" pitchFamily="66" charset="0"/>
            </a:endParaRPr>
          </a:p>
        </p:txBody>
      </p:sp>
      <p:pic>
        <p:nvPicPr>
          <p:cNvPr id="4" name="Picture 5" descr="young1"/>
          <p:cNvPicPr>
            <a:picLocks noChangeAspect="1" noChangeArrowheads="1"/>
          </p:cNvPicPr>
          <p:nvPr/>
        </p:nvPicPr>
        <p:blipFill>
          <a:blip r:embed="rId2" cstate="print"/>
          <a:srcRect/>
          <a:stretch>
            <a:fillRect/>
          </a:stretch>
        </p:blipFill>
        <p:spPr bwMode="auto">
          <a:xfrm>
            <a:off x="3581400" y="2438400"/>
            <a:ext cx="2124075" cy="2590800"/>
          </a:xfrm>
          <a:prstGeom prst="rect">
            <a:avLst/>
          </a:prstGeom>
          <a:noFill/>
          <a:ln w="9525">
            <a:noFill/>
            <a:miter lim="800000"/>
            <a:headEnd/>
            <a:tailEnd/>
          </a:ln>
        </p:spPr>
      </p:pic>
      <p:sp>
        <p:nvSpPr>
          <p:cNvPr id="5" name="TextBox 4"/>
          <p:cNvSpPr txBox="1">
            <a:spLocks noChangeArrowheads="1"/>
          </p:cNvSpPr>
          <p:nvPr/>
        </p:nvSpPr>
        <p:spPr bwMode="auto">
          <a:xfrm>
            <a:off x="6019800" y="2971800"/>
            <a:ext cx="2286000" cy="1477963"/>
          </a:xfrm>
          <a:prstGeom prst="rect">
            <a:avLst/>
          </a:prstGeom>
          <a:noFill/>
          <a:ln w="9525">
            <a:noFill/>
            <a:miter lim="800000"/>
            <a:headEnd/>
            <a:tailEnd/>
          </a:ln>
        </p:spPr>
        <p:txBody>
          <a:bodyPr>
            <a:spAutoFit/>
          </a:bodyPr>
          <a:lstStyle/>
          <a:p>
            <a:r>
              <a:rPr lang="en-US">
                <a:latin typeface="Calibri" pitchFamily="34" charset="0"/>
              </a:rPr>
              <a:t>This may seem like one picture, but it can be perceived as 3 different faces.  Can you find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linds(horizontal)">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linds(horizontal)">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blinds(horizontal)">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blinds(horizontal)">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Gestalt Example</a:t>
            </a:r>
          </a:p>
        </p:txBody>
      </p:sp>
      <p:sp>
        <p:nvSpPr>
          <p:cNvPr id="18435" name="Content Placeholder 2"/>
          <p:cNvSpPr>
            <a:spLocks noGrp="1"/>
          </p:cNvSpPr>
          <p:nvPr>
            <p:ph idx="1"/>
          </p:nvPr>
        </p:nvSpPr>
        <p:spPr>
          <a:xfrm>
            <a:off x="457200" y="5105400"/>
            <a:ext cx="8229600" cy="1325563"/>
          </a:xfrm>
        </p:spPr>
        <p:txBody>
          <a:bodyPr>
            <a:normAutofit fontScale="92500" lnSpcReduction="20000"/>
          </a:bodyPr>
          <a:lstStyle/>
          <a:p>
            <a:pPr>
              <a:buFont typeface="Arial" charset="0"/>
              <a:buNone/>
            </a:pPr>
            <a:r>
              <a:rPr lang="en-US" smtClean="0"/>
              <a:t>When you look at a chair, you don’t see a flat surface and metal bars.  You see the chair as a whole. </a:t>
            </a:r>
          </a:p>
        </p:txBody>
      </p:sp>
      <p:pic>
        <p:nvPicPr>
          <p:cNvPr id="18436" name="Picture 2" descr="https://store.schoolspecialty.com/OA_HTML/ibcGetAttachment.jsp?cItemId=756250&amp;encrypt=.jpg"/>
          <p:cNvPicPr>
            <a:picLocks noChangeAspect="1" noChangeArrowheads="1"/>
          </p:cNvPicPr>
          <p:nvPr/>
        </p:nvPicPr>
        <p:blipFill>
          <a:blip r:embed="rId2" cstate="print"/>
          <a:srcRect/>
          <a:stretch>
            <a:fillRect/>
          </a:stretch>
        </p:blipFill>
        <p:spPr bwMode="auto">
          <a:xfrm>
            <a:off x="2590800" y="1447800"/>
            <a:ext cx="3867150" cy="3659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latin typeface="Comic Sans MS" charset="0"/>
              </a:rPr>
              <a:t>Wave Three: Psychoanalysis</a:t>
            </a:r>
          </a:p>
        </p:txBody>
      </p:sp>
      <p:sp>
        <p:nvSpPr>
          <p:cNvPr id="3" name="Content Placeholder 2"/>
          <p:cNvSpPr>
            <a:spLocks noGrp="1"/>
          </p:cNvSpPr>
          <p:nvPr>
            <p:ph idx="1"/>
          </p:nvPr>
        </p:nvSpPr>
        <p:spPr/>
        <p:txBody>
          <a:bodyPr/>
          <a:lstStyle/>
          <a:p>
            <a:pPr eaLnBrk="1" hangingPunct="1"/>
            <a:r>
              <a:rPr lang="en-US" smtClean="0">
                <a:latin typeface="Comic Sans MS" charset="0"/>
              </a:rPr>
              <a:t>This wave of thinking started with Sigmund Freud (in the early 1900’s).</a:t>
            </a:r>
          </a:p>
          <a:p>
            <a:pPr eaLnBrk="1" hangingPunct="1"/>
            <a:r>
              <a:rPr lang="en-US" smtClean="0">
                <a:latin typeface="Comic Sans MS" charset="0"/>
              </a:rPr>
              <a:t>In a nutshell, during this time period people believed that most of your feelings come from a hidden place in your mind called the unconscious.</a:t>
            </a:r>
          </a:p>
          <a:p>
            <a:pPr eaLnBrk="1" hangingPunct="1"/>
            <a:r>
              <a:rPr lang="en-US" smtClean="0">
                <a:latin typeface="Comic Sans MS" charset="0"/>
              </a:rPr>
              <a:t>We protect ourselves from our real feeling by using defense mechanisms.</a:t>
            </a:r>
          </a:p>
        </p:txBody>
      </p:sp>
      <p:pic>
        <p:nvPicPr>
          <p:cNvPr id="4" name="Picture 3" descr="Sigmund_Freud.jpg"/>
          <p:cNvPicPr>
            <a:picLocks noChangeAspect="1"/>
          </p:cNvPicPr>
          <p:nvPr/>
        </p:nvPicPr>
        <p:blipFill>
          <a:blip r:embed="rId2" cstate="print"/>
          <a:srcRect/>
          <a:stretch>
            <a:fillRect/>
          </a:stretch>
        </p:blipFill>
        <p:spPr bwMode="auto">
          <a:xfrm>
            <a:off x="8001000" y="1828800"/>
            <a:ext cx="695325" cy="977900"/>
          </a:xfrm>
          <a:prstGeom prst="rect">
            <a:avLst/>
          </a:prstGeom>
          <a:noFill/>
          <a:ln w="9525">
            <a:noFill/>
            <a:miter lim="800000"/>
            <a:headEnd/>
            <a:tailEnd/>
          </a:ln>
        </p:spPr>
      </p:pic>
      <p:pic>
        <p:nvPicPr>
          <p:cNvPr id="5" name="Picture 4" descr="nutshell.gif"/>
          <p:cNvPicPr>
            <a:picLocks noChangeAspect="1"/>
          </p:cNvPicPr>
          <p:nvPr/>
        </p:nvPicPr>
        <p:blipFill>
          <a:blip r:embed="rId3" cstate="print"/>
          <a:srcRect/>
          <a:stretch>
            <a:fillRect/>
          </a:stretch>
        </p:blipFill>
        <p:spPr bwMode="auto">
          <a:xfrm>
            <a:off x="7924800" y="3505200"/>
            <a:ext cx="952500" cy="952500"/>
          </a:xfrm>
          <a:prstGeom prst="rect">
            <a:avLst/>
          </a:prstGeom>
          <a:noFill/>
          <a:ln w="9525">
            <a:noFill/>
            <a:miter lim="800000"/>
            <a:headEnd/>
            <a:tailEnd/>
          </a:ln>
        </p:spPr>
      </p:pic>
      <p:pic>
        <p:nvPicPr>
          <p:cNvPr id="6" name="Picture 5" descr="eagle_guy_army_firing_gun_lg_clr.gif"/>
          <p:cNvPicPr>
            <a:picLocks noChangeAspect="1"/>
          </p:cNvPicPr>
          <p:nvPr/>
        </p:nvPicPr>
        <p:blipFill>
          <a:blip r:embed="rId4" cstate="print"/>
          <a:srcRect/>
          <a:stretch>
            <a:fillRect/>
          </a:stretch>
        </p:blipFill>
        <p:spPr bwMode="auto">
          <a:xfrm>
            <a:off x="5867400" y="5867400"/>
            <a:ext cx="2476500" cy="1238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linds(horizont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latin typeface="Comic Sans MS" charset="0"/>
              </a:rPr>
              <a:t>Wave Four: Behaviorism</a:t>
            </a:r>
          </a:p>
        </p:txBody>
      </p:sp>
      <p:sp>
        <p:nvSpPr>
          <p:cNvPr id="3" name="Content Placeholder 2"/>
          <p:cNvSpPr>
            <a:spLocks noGrp="1"/>
          </p:cNvSpPr>
          <p:nvPr>
            <p:ph idx="1"/>
          </p:nvPr>
        </p:nvSpPr>
        <p:spPr>
          <a:xfrm>
            <a:off x="533400" y="1295400"/>
            <a:ext cx="8229600" cy="4525963"/>
          </a:xfrm>
        </p:spPr>
        <p:txBody>
          <a:bodyPr rtlCol="0">
            <a:normAutofit lnSpcReduction="10000"/>
          </a:bodyPr>
          <a:lstStyle/>
          <a:p>
            <a:pPr eaLnBrk="1" fontAlgn="auto" hangingPunct="1">
              <a:spcAft>
                <a:spcPts val="0"/>
              </a:spcAft>
              <a:buFont typeface="Arial" pitchFamily="34" charset="0"/>
              <a:buChar char="•"/>
              <a:defRPr/>
            </a:pPr>
            <a:r>
              <a:rPr lang="en-US" sz="2400" dirty="0" smtClean="0">
                <a:latin typeface="Comic Sans MS" pitchFamily="66" charset="0"/>
              </a:rPr>
              <a:t>During this time period (early to mid 1900s), people started to ignore how you feel inside.</a:t>
            </a:r>
          </a:p>
          <a:p>
            <a:pPr eaLnBrk="1" fontAlgn="auto" hangingPunct="1">
              <a:spcAft>
                <a:spcPts val="0"/>
              </a:spcAft>
              <a:buFont typeface="Arial" pitchFamily="34" charset="0"/>
              <a:buChar char="•"/>
              <a:defRPr/>
            </a:pPr>
            <a:endParaRPr lang="en-US" sz="2400" dirty="0" smtClean="0">
              <a:latin typeface="Comic Sans MS" pitchFamily="66" charset="0"/>
            </a:endParaRPr>
          </a:p>
          <a:p>
            <a:pPr eaLnBrk="1" fontAlgn="auto" hangingPunct="1">
              <a:spcAft>
                <a:spcPts val="0"/>
              </a:spcAft>
              <a:buFont typeface="Arial" pitchFamily="34" charset="0"/>
              <a:buChar char="•"/>
              <a:defRPr/>
            </a:pPr>
            <a:r>
              <a:rPr lang="en-US" sz="2400" dirty="0" smtClean="0">
                <a:latin typeface="Comic Sans MS" pitchFamily="66" charset="0"/>
              </a:rPr>
              <a:t>All that mattered was how you acted.</a:t>
            </a:r>
          </a:p>
          <a:p>
            <a:pPr eaLnBrk="1" fontAlgn="auto" hangingPunct="1">
              <a:spcAft>
                <a:spcPts val="0"/>
              </a:spcAft>
              <a:buFont typeface="Arial" pitchFamily="34" charset="0"/>
              <a:buChar char="•"/>
              <a:defRPr/>
            </a:pPr>
            <a:endParaRPr lang="en-US" sz="2400" dirty="0" smtClean="0">
              <a:latin typeface="Comic Sans MS" pitchFamily="66" charset="0"/>
            </a:endParaRPr>
          </a:p>
          <a:p>
            <a:pPr eaLnBrk="1" fontAlgn="auto" hangingPunct="1">
              <a:spcAft>
                <a:spcPts val="0"/>
              </a:spcAft>
              <a:buFont typeface="Arial" pitchFamily="34" charset="0"/>
              <a:buChar char="•"/>
              <a:defRPr/>
            </a:pPr>
            <a:r>
              <a:rPr lang="en-US" sz="2400" dirty="0" smtClean="0">
                <a:latin typeface="Comic Sans MS" pitchFamily="66" charset="0"/>
              </a:rPr>
              <a:t>If </a:t>
            </a:r>
            <a:r>
              <a:rPr lang="en-US" sz="2400" dirty="0" smtClean="0">
                <a:latin typeface="Comic Sans MS" pitchFamily="66" charset="0"/>
              </a:rPr>
              <a:t>they </a:t>
            </a:r>
            <a:r>
              <a:rPr lang="en-US" sz="2400" dirty="0" smtClean="0">
                <a:latin typeface="Comic Sans MS" pitchFamily="66" charset="0"/>
              </a:rPr>
              <a:t>could change your behavior, who cares how you feel.</a:t>
            </a:r>
          </a:p>
          <a:p>
            <a:pPr eaLnBrk="1" fontAlgn="auto" hangingPunct="1">
              <a:spcAft>
                <a:spcPts val="0"/>
              </a:spcAft>
              <a:buFont typeface="Arial" pitchFamily="34" charset="0"/>
              <a:buChar char="•"/>
              <a:defRPr/>
            </a:pPr>
            <a:endParaRPr lang="en-US" sz="2400" dirty="0" smtClean="0">
              <a:latin typeface="Comic Sans MS" pitchFamily="66" charset="0"/>
            </a:endParaRPr>
          </a:p>
          <a:p>
            <a:pPr eaLnBrk="1" fontAlgn="auto" hangingPunct="1">
              <a:spcAft>
                <a:spcPts val="0"/>
              </a:spcAft>
              <a:buFont typeface="Arial" pitchFamily="34" charset="0"/>
              <a:buChar char="•"/>
              <a:defRPr/>
            </a:pPr>
            <a:r>
              <a:rPr lang="en-US" sz="2400" dirty="0" smtClean="0">
                <a:latin typeface="Comic Sans MS" pitchFamily="66" charset="0"/>
              </a:rPr>
              <a:t>Very popular during the conservative 1950’s when social appearance mattered more than self expression.</a:t>
            </a:r>
            <a:endParaRPr lang="en-US" sz="2400" dirty="0">
              <a:latin typeface="Comic Sans MS" pitchFamily="66" charset="0"/>
            </a:endParaRPr>
          </a:p>
        </p:txBody>
      </p:sp>
      <p:pic>
        <p:nvPicPr>
          <p:cNvPr id="4" name="Picture 3" descr="shakespeare_acting_md_clr.gif"/>
          <p:cNvPicPr>
            <a:picLocks noChangeAspect="1"/>
          </p:cNvPicPr>
          <p:nvPr/>
        </p:nvPicPr>
        <p:blipFill>
          <a:blip r:embed="rId2" cstate="print"/>
          <a:srcRect/>
          <a:stretch>
            <a:fillRect/>
          </a:stretch>
        </p:blipFill>
        <p:spPr bwMode="auto">
          <a:xfrm>
            <a:off x="6553200" y="1981200"/>
            <a:ext cx="1200150" cy="1238250"/>
          </a:xfrm>
          <a:prstGeom prst="rect">
            <a:avLst/>
          </a:prstGeom>
          <a:noFill/>
          <a:ln w="9525">
            <a:noFill/>
            <a:miter lim="800000"/>
            <a:headEnd/>
            <a:tailEnd/>
          </a:ln>
        </p:spPr>
      </p:pic>
      <p:pic>
        <p:nvPicPr>
          <p:cNvPr id="5" name="Picture 4" descr="st1950bg.jpg"/>
          <p:cNvPicPr>
            <a:picLocks noChangeAspect="1"/>
          </p:cNvPicPr>
          <p:nvPr/>
        </p:nvPicPr>
        <p:blipFill>
          <a:blip r:embed="rId3" cstate="print"/>
          <a:srcRect/>
          <a:stretch>
            <a:fillRect/>
          </a:stretch>
        </p:blipFill>
        <p:spPr bwMode="auto">
          <a:xfrm>
            <a:off x="2819400" y="5029200"/>
            <a:ext cx="2066925" cy="1704975"/>
          </a:xfrm>
          <a:prstGeom prst="rect">
            <a:avLst/>
          </a:prstGeom>
          <a:noFill/>
          <a:ln w="9525">
            <a:noFill/>
            <a:miter lim="800000"/>
            <a:headEnd/>
            <a:tailEnd/>
          </a:ln>
        </p:spPr>
      </p:pic>
      <p:pic>
        <p:nvPicPr>
          <p:cNvPr id="6" name="Picture 5" descr="family1950s.jpg"/>
          <p:cNvPicPr>
            <a:picLocks noChangeAspect="1"/>
          </p:cNvPicPr>
          <p:nvPr/>
        </p:nvPicPr>
        <p:blipFill>
          <a:blip r:embed="rId4" cstate="print"/>
          <a:srcRect/>
          <a:stretch>
            <a:fillRect/>
          </a:stretch>
        </p:blipFill>
        <p:spPr bwMode="auto">
          <a:xfrm>
            <a:off x="7239000" y="4876800"/>
            <a:ext cx="1271588" cy="1682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0"/>
            <a:ext cx="8229600" cy="1143000"/>
          </a:xfrm>
        </p:spPr>
        <p:txBody>
          <a:bodyPr/>
          <a:lstStyle/>
          <a:p>
            <a:pPr eaLnBrk="1" hangingPunct="1"/>
            <a:r>
              <a:rPr lang="en-US" smtClean="0">
                <a:latin typeface="Comic Sans MS" charset="0"/>
              </a:rPr>
              <a:t>Wave Five: Eclectic</a:t>
            </a:r>
          </a:p>
        </p:txBody>
      </p:sp>
      <p:sp>
        <p:nvSpPr>
          <p:cNvPr id="3" name="Content Placeholder 2"/>
          <p:cNvSpPr>
            <a:spLocks noGrp="1"/>
          </p:cNvSpPr>
          <p:nvPr>
            <p:ph idx="1"/>
          </p:nvPr>
        </p:nvSpPr>
        <p:spPr>
          <a:xfrm>
            <a:off x="304800" y="1143000"/>
            <a:ext cx="8610600" cy="4419600"/>
          </a:xfrm>
        </p:spPr>
        <p:txBody>
          <a:bodyPr rtlCol="0">
            <a:normAutofit fontScale="85000" lnSpcReduction="20000"/>
          </a:bodyPr>
          <a:lstStyle/>
          <a:p>
            <a:pPr eaLnBrk="1" fontAlgn="auto" hangingPunct="1">
              <a:spcAft>
                <a:spcPts val="0"/>
              </a:spcAft>
              <a:buFont typeface="Arial" pitchFamily="34" charset="0"/>
              <a:buChar char="•"/>
              <a:defRPr/>
            </a:pPr>
            <a:r>
              <a:rPr lang="en-US" dirty="0" smtClean="0">
                <a:latin typeface="Comic Sans MS" pitchFamily="66" charset="0"/>
              </a:rPr>
              <a:t>We are now in wave five….which is about variety.</a:t>
            </a:r>
          </a:p>
          <a:p>
            <a:pPr eaLnBrk="1" fontAlgn="auto" hangingPunct="1">
              <a:spcAft>
                <a:spcPts val="0"/>
              </a:spcAft>
              <a:buFont typeface="Arial" pitchFamily="34" charset="0"/>
              <a:buChar char="•"/>
              <a:defRPr/>
            </a:pPr>
            <a:endParaRPr lang="en-US" dirty="0" smtClean="0">
              <a:latin typeface="Comic Sans MS" pitchFamily="66" charset="0"/>
            </a:endParaRPr>
          </a:p>
          <a:p>
            <a:pPr eaLnBrk="1" fontAlgn="auto" hangingPunct="1">
              <a:spcAft>
                <a:spcPts val="0"/>
              </a:spcAft>
              <a:buFont typeface="Arial" pitchFamily="34" charset="0"/>
              <a:buChar char="•"/>
              <a:defRPr/>
            </a:pPr>
            <a:endParaRPr lang="en-US" dirty="0" smtClean="0">
              <a:latin typeface="Comic Sans MS" pitchFamily="66" charset="0"/>
            </a:endParaRPr>
          </a:p>
          <a:p>
            <a:pPr eaLnBrk="1" fontAlgn="auto" hangingPunct="1">
              <a:spcAft>
                <a:spcPts val="0"/>
              </a:spcAft>
              <a:buFont typeface="Arial" pitchFamily="34" charset="0"/>
              <a:buChar char="•"/>
              <a:defRPr/>
            </a:pPr>
            <a:endParaRPr lang="en-US" dirty="0" smtClean="0">
              <a:latin typeface="Comic Sans MS" pitchFamily="66" charset="0"/>
            </a:endParaRPr>
          </a:p>
          <a:p>
            <a:pPr eaLnBrk="1" fontAlgn="auto" hangingPunct="1">
              <a:spcAft>
                <a:spcPts val="0"/>
              </a:spcAft>
              <a:buFont typeface="Arial" pitchFamily="34" charset="0"/>
              <a:buChar char="•"/>
              <a:defRPr/>
            </a:pPr>
            <a:endParaRPr lang="en-US" dirty="0" smtClean="0">
              <a:latin typeface="Comic Sans MS" pitchFamily="66" charset="0"/>
            </a:endParaRPr>
          </a:p>
          <a:p>
            <a:pPr eaLnBrk="1" fontAlgn="auto" hangingPunct="1">
              <a:spcAft>
                <a:spcPts val="0"/>
              </a:spcAft>
              <a:buFont typeface="Arial" pitchFamily="34" charset="0"/>
              <a:buChar char="•"/>
              <a:defRPr/>
            </a:pPr>
            <a:endParaRPr lang="en-US" dirty="0" smtClean="0">
              <a:latin typeface="Comic Sans MS" pitchFamily="66" charset="0"/>
            </a:endParaRPr>
          </a:p>
          <a:p>
            <a:pPr eaLnBrk="1" fontAlgn="auto" hangingPunct="1">
              <a:spcAft>
                <a:spcPts val="0"/>
              </a:spcAft>
              <a:buFont typeface="Arial" pitchFamily="34" charset="0"/>
              <a:buChar char="•"/>
              <a:defRPr/>
            </a:pPr>
            <a:endParaRPr lang="en-US" dirty="0" smtClean="0">
              <a:latin typeface="Comic Sans MS" pitchFamily="66" charset="0"/>
            </a:endParaRPr>
          </a:p>
          <a:p>
            <a:pPr eaLnBrk="1" fontAlgn="auto" hangingPunct="1">
              <a:spcAft>
                <a:spcPts val="0"/>
              </a:spcAft>
              <a:buFont typeface="Arial" pitchFamily="34" charset="0"/>
              <a:buChar char="•"/>
              <a:defRPr/>
            </a:pPr>
            <a:endParaRPr lang="en-US" dirty="0" smtClean="0">
              <a:latin typeface="Comic Sans MS" pitchFamily="66" charset="0"/>
            </a:endParaRPr>
          </a:p>
          <a:p>
            <a:pPr eaLnBrk="1" fontAlgn="auto" hangingPunct="1">
              <a:spcAft>
                <a:spcPts val="0"/>
              </a:spcAft>
              <a:buFont typeface="Arial" pitchFamily="34" charset="0"/>
              <a:buChar char="•"/>
              <a:defRPr/>
            </a:pPr>
            <a:r>
              <a:rPr lang="en-US" dirty="0" smtClean="0">
                <a:latin typeface="Comic Sans MS" pitchFamily="66" charset="0"/>
              </a:rPr>
              <a:t>Psychologists pick and choose what theories to use depending on the situation and the client.</a:t>
            </a:r>
          </a:p>
          <a:p>
            <a:pPr eaLnBrk="1" fontAlgn="auto" hangingPunct="1">
              <a:spcAft>
                <a:spcPts val="0"/>
              </a:spcAft>
              <a:buFont typeface="Arial" pitchFamily="34" charset="0"/>
              <a:buChar char="•"/>
              <a:defRPr/>
            </a:pPr>
            <a:endParaRPr lang="en-US" sz="2100" dirty="0" smtClean="0">
              <a:latin typeface="Comic Sans MS" pitchFamily="66" charset="0"/>
            </a:endParaRPr>
          </a:p>
        </p:txBody>
      </p:sp>
      <p:pic>
        <p:nvPicPr>
          <p:cNvPr id="4" name="Picture 3" descr="ben ten.gif"/>
          <p:cNvPicPr>
            <a:picLocks noChangeAspect="1"/>
          </p:cNvPicPr>
          <p:nvPr/>
        </p:nvPicPr>
        <p:blipFill>
          <a:blip r:embed="rId2" cstate="print"/>
          <a:srcRect/>
          <a:stretch>
            <a:fillRect/>
          </a:stretch>
        </p:blipFill>
        <p:spPr bwMode="auto">
          <a:xfrm>
            <a:off x="6248400" y="5257800"/>
            <a:ext cx="1219200" cy="1219200"/>
          </a:xfrm>
          <a:prstGeom prst="rect">
            <a:avLst/>
          </a:prstGeom>
          <a:noFill/>
          <a:ln w="9525">
            <a:noFill/>
            <a:miter lim="800000"/>
            <a:headEnd/>
            <a:tailEnd/>
          </a:ln>
        </p:spPr>
      </p:pic>
      <p:pic>
        <p:nvPicPr>
          <p:cNvPr id="5" name="Picture 4" descr="buffet.jpg"/>
          <p:cNvPicPr>
            <a:picLocks noChangeAspect="1"/>
          </p:cNvPicPr>
          <p:nvPr/>
        </p:nvPicPr>
        <p:blipFill>
          <a:blip r:embed="rId3" cstate="print"/>
          <a:srcRect/>
          <a:stretch>
            <a:fillRect/>
          </a:stretch>
        </p:blipFill>
        <p:spPr bwMode="auto">
          <a:xfrm>
            <a:off x="2514600" y="1600200"/>
            <a:ext cx="3708400" cy="2781300"/>
          </a:xfrm>
          <a:prstGeom prst="rect">
            <a:avLst/>
          </a:prstGeom>
          <a:noFill/>
          <a:ln w="9525">
            <a:noFill/>
            <a:miter lim="800000"/>
            <a:headEnd/>
            <a:tailEnd/>
          </a:ln>
        </p:spPr>
      </p:pic>
      <p:sp>
        <p:nvSpPr>
          <p:cNvPr id="6" name="TextBox 5"/>
          <p:cNvSpPr txBox="1">
            <a:spLocks noChangeArrowheads="1"/>
          </p:cNvSpPr>
          <p:nvPr/>
        </p:nvSpPr>
        <p:spPr bwMode="auto">
          <a:xfrm>
            <a:off x="914400" y="5410200"/>
            <a:ext cx="5029200" cy="923925"/>
          </a:xfrm>
          <a:prstGeom prst="rect">
            <a:avLst/>
          </a:prstGeom>
          <a:noFill/>
          <a:ln w="9525">
            <a:noFill/>
            <a:miter lim="800000"/>
            <a:headEnd/>
            <a:tailEnd/>
          </a:ln>
        </p:spPr>
        <p:txBody>
          <a:bodyPr>
            <a:spAutoFit/>
          </a:bodyPr>
          <a:lstStyle/>
          <a:p>
            <a:r>
              <a:rPr lang="en-US">
                <a:latin typeface="Comic Sans MS" charset="0"/>
              </a:rPr>
              <a:t>Just like Ben 10 choosing the right alien to fight the bad guy depending the situation.</a:t>
            </a:r>
          </a:p>
          <a:p>
            <a:endParaRPr 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linds(horizontal)">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linds(horizontal)">
                                      <p:cBhvr>
                                        <p:cTn id="2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81000" y="0"/>
            <a:ext cx="8229600" cy="1143000"/>
          </a:xfrm>
        </p:spPr>
        <p:txBody>
          <a:bodyPr/>
          <a:lstStyle/>
          <a:p>
            <a:pPr eaLnBrk="1" hangingPunct="1"/>
            <a:r>
              <a:rPr lang="en-US" sz="5400" smtClean="0">
                <a:latin typeface="Comic Sans MS" charset="0"/>
              </a:rPr>
              <a:t>Psychology</a:t>
            </a:r>
          </a:p>
        </p:txBody>
      </p:sp>
      <p:sp>
        <p:nvSpPr>
          <p:cNvPr id="3" name="Content Placeholder 2"/>
          <p:cNvSpPr>
            <a:spLocks noGrp="1"/>
          </p:cNvSpPr>
          <p:nvPr>
            <p:ph idx="1"/>
          </p:nvPr>
        </p:nvSpPr>
        <p:spPr>
          <a:xfrm>
            <a:off x="152400" y="990600"/>
            <a:ext cx="8229600" cy="3886200"/>
          </a:xfrm>
        </p:spPr>
        <p:txBody>
          <a:bodyPr/>
          <a:lstStyle/>
          <a:p>
            <a:pPr eaLnBrk="1" hangingPunct="1">
              <a:buFont typeface="Arial" charset="0"/>
              <a:buNone/>
            </a:pPr>
            <a:r>
              <a:rPr lang="en-US" smtClean="0">
                <a:latin typeface="Comic Sans MS" charset="0"/>
              </a:rPr>
              <a:t>What is it?</a:t>
            </a:r>
          </a:p>
          <a:p>
            <a:pPr eaLnBrk="1" hangingPunct="1">
              <a:buFont typeface="Arial" charset="0"/>
              <a:buNone/>
            </a:pPr>
            <a:endParaRPr lang="en-US" smtClean="0"/>
          </a:p>
        </p:txBody>
      </p:sp>
      <p:pic>
        <p:nvPicPr>
          <p:cNvPr id="5" name="Picture 4" descr="ponderingface.gif"/>
          <p:cNvPicPr>
            <a:picLocks noChangeAspect="1"/>
          </p:cNvPicPr>
          <p:nvPr/>
        </p:nvPicPr>
        <p:blipFill>
          <a:blip r:embed="rId2" cstate="print"/>
          <a:srcRect/>
          <a:stretch>
            <a:fillRect/>
          </a:stretch>
        </p:blipFill>
        <p:spPr bwMode="auto">
          <a:xfrm>
            <a:off x="5638800" y="609600"/>
            <a:ext cx="3333750" cy="3333750"/>
          </a:xfrm>
          <a:prstGeom prst="rect">
            <a:avLst/>
          </a:prstGeom>
          <a:noFill/>
          <a:ln w="9525">
            <a:noFill/>
            <a:miter lim="800000"/>
            <a:headEnd/>
            <a:tailEnd/>
          </a:ln>
        </p:spPr>
      </p:pic>
      <p:sp>
        <p:nvSpPr>
          <p:cNvPr id="6" name="TextBox 5"/>
          <p:cNvSpPr txBox="1">
            <a:spLocks noChangeArrowheads="1"/>
          </p:cNvSpPr>
          <p:nvPr/>
        </p:nvSpPr>
        <p:spPr bwMode="auto">
          <a:xfrm>
            <a:off x="228600" y="1524000"/>
            <a:ext cx="5257800" cy="1784350"/>
          </a:xfrm>
          <a:prstGeom prst="rect">
            <a:avLst/>
          </a:prstGeom>
          <a:noFill/>
          <a:ln w="9525">
            <a:noFill/>
            <a:miter lim="800000"/>
            <a:headEnd/>
            <a:tailEnd/>
          </a:ln>
        </p:spPr>
        <p:txBody>
          <a:bodyPr>
            <a:spAutoFit/>
          </a:bodyPr>
          <a:lstStyle/>
          <a:p>
            <a:r>
              <a:rPr lang="en-US" sz="2800">
                <a:solidFill>
                  <a:srgbClr val="002060"/>
                </a:solidFill>
                <a:latin typeface="Comic Sans MS" charset="0"/>
              </a:rPr>
              <a:t>The study of our inner feelings and behaviors.</a:t>
            </a:r>
          </a:p>
          <a:p>
            <a:endParaRPr lang="en-US">
              <a:latin typeface="Comic Sans MS" charset="0"/>
            </a:endParaRPr>
          </a:p>
          <a:p>
            <a:endParaRPr lang="en-US">
              <a:latin typeface="Comic Sans MS" charset="0"/>
            </a:endParaRPr>
          </a:p>
          <a:p>
            <a:r>
              <a:rPr lang="en-US">
                <a:latin typeface="Comic Sans MS" charset="0"/>
              </a:rPr>
              <a:t>Do our feelings always match our behaviors?</a:t>
            </a:r>
          </a:p>
        </p:txBody>
      </p:sp>
      <p:pic>
        <p:nvPicPr>
          <p:cNvPr id="7" name="Picture 6" descr="sadkid.gif"/>
          <p:cNvPicPr>
            <a:picLocks noChangeAspect="1"/>
          </p:cNvPicPr>
          <p:nvPr/>
        </p:nvPicPr>
        <p:blipFill>
          <a:blip r:embed="rId3" cstate="print"/>
          <a:srcRect/>
          <a:stretch>
            <a:fillRect/>
          </a:stretch>
        </p:blipFill>
        <p:spPr bwMode="auto">
          <a:xfrm>
            <a:off x="609600" y="3257550"/>
            <a:ext cx="1981200" cy="3600450"/>
          </a:xfrm>
          <a:prstGeom prst="rect">
            <a:avLst/>
          </a:prstGeom>
          <a:noFill/>
          <a:ln w="9525">
            <a:noFill/>
            <a:miter lim="800000"/>
            <a:headEnd/>
            <a:tailEnd/>
          </a:ln>
        </p:spPr>
      </p:pic>
      <p:pic>
        <p:nvPicPr>
          <p:cNvPr id="8" name="Picture 7" descr="toughkid.gif"/>
          <p:cNvPicPr>
            <a:picLocks noChangeAspect="1"/>
          </p:cNvPicPr>
          <p:nvPr/>
        </p:nvPicPr>
        <p:blipFill>
          <a:blip r:embed="rId4" cstate="print"/>
          <a:srcRect/>
          <a:stretch>
            <a:fillRect/>
          </a:stretch>
        </p:blipFill>
        <p:spPr bwMode="auto">
          <a:xfrm>
            <a:off x="4419600" y="3276600"/>
            <a:ext cx="3333750" cy="3333750"/>
          </a:xfrm>
          <a:prstGeom prst="rect">
            <a:avLst/>
          </a:prstGeom>
          <a:noFill/>
          <a:ln w="9525">
            <a:noFill/>
            <a:miter lim="800000"/>
            <a:headEnd/>
            <a:tailEnd/>
          </a:ln>
        </p:spPr>
      </p:pic>
      <p:sp>
        <p:nvSpPr>
          <p:cNvPr id="9" name="TextBox 8"/>
          <p:cNvSpPr txBox="1">
            <a:spLocks noChangeArrowheads="1"/>
          </p:cNvSpPr>
          <p:nvPr/>
        </p:nvSpPr>
        <p:spPr bwMode="auto">
          <a:xfrm>
            <a:off x="2667000" y="4114800"/>
            <a:ext cx="2514600" cy="923925"/>
          </a:xfrm>
          <a:prstGeom prst="rect">
            <a:avLst/>
          </a:prstGeom>
          <a:noFill/>
          <a:ln w="9525">
            <a:noFill/>
            <a:miter lim="800000"/>
            <a:headEnd/>
            <a:tailEnd/>
          </a:ln>
        </p:spPr>
        <p:txBody>
          <a:bodyPr>
            <a:spAutoFit/>
          </a:bodyPr>
          <a:lstStyle/>
          <a:p>
            <a:r>
              <a:rPr lang="en-US">
                <a:latin typeface="Comic Sans MS" charset="0"/>
              </a:rPr>
              <a:t>If you call me a dummy, I may feel sad inside.</a:t>
            </a:r>
          </a:p>
        </p:txBody>
      </p:sp>
      <p:sp>
        <p:nvSpPr>
          <p:cNvPr id="10" name="TextBox 9"/>
          <p:cNvSpPr txBox="1">
            <a:spLocks noChangeArrowheads="1"/>
          </p:cNvSpPr>
          <p:nvPr/>
        </p:nvSpPr>
        <p:spPr bwMode="auto">
          <a:xfrm>
            <a:off x="6934200" y="4038600"/>
            <a:ext cx="1600200" cy="2032000"/>
          </a:xfrm>
          <a:prstGeom prst="rect">
            <a:avLst/>
          </a:prstGeom>
          <a:noFill/>
          <a:ln w="9525">
            <a:noFill/>
            <a:miter lim="800000"/>
            <a:headEnd/>
            <a:tailEnd/>
          </a:ln>
        </p:spPr>
        <p:txBody>
          <a:bodyPr>
            <a:spAutoFit/>
          </a:bodyPr>
          <a:lstStyle/>
          <a:p>
            <a:r>
              <a:rPr lang="en-US">
                <a:latin typeface="Comic Sans MS" charset="0"/>
              </a:rPr>
              <a:t>But I will still act tough. </a:t>
            </a:r>
          </a:p>
          <a:p>
            <a:r>
              <a:rPr lang="en-US">
                <a:latin typeface="Comic Sans MS" charset="0"/>
              </a:rPr>
              <a:t>(but I will be crying on the inside, so be gentle).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dissolve">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checkerboard(across)">
                                      <p:cBhvr>
                                        <p:cTn id="23" dur="500"/>
                                        <p:tgtEl>
                                          <p:spTgt spid="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blinds(horizontal)">
                                      <p:cBhvr>
                                        <p:cTn id="28" dur="500"/>
                                        <p:tgtEl>
                                          <p:spTgt spid="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animEffect transition="in" filter="checkerboard(across)">
                                      <p:cBhvr>
                                        <p:cTn id="39" dur="500"/>
                                        <p:tgtEl>
                                          <p:spTgt spid="10">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ppt_x"/>
                                          </p:val>
                                        </p:tav>
                                        <p:tav tm="100000">
                                          <p:val>
                                            <p:strVal val="#ppt_x"/>
                                          </p:val>
                                        </p:tav>
                                      </p:tavLst>
                                    </p:anim>
                                    <p:anim calcmode="lin" valueType="num">
                                      <p:cBhvr additive="base">
                                        <p:cTn id="4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0">
                                            <p:txEl>
                                              <p:pRg st="1" end="1"/>
                                            </p:txEl>
                                          </p:spTgt>
                                        </p:tgtEl>
                                        <p:attrNameLst>
                                          <p:attrName>style.visibility</p:attrName>
                                        </p:attrNameLst>
                                      </p:cBhvr>
                                      <p:to>
                                        <p:strVal val="visible"/>
                                      </p:to>
                                    </p:set>
                                    <p:anim calcmode="lin" valueType="num">
                                      <p:cBhvr additive="base">
                                        <p:cTn id="50"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latin typeface="Comic Sans MS" pitchFamily="66" charset="0"/>
              </a:rPr>
              <a:t>Wave Five is made up of about 6 different perspectives.</a:t>
            </a:r>
            <a:endParaRPr lang="en-US" dirty="0">
              <a:latin typeface="Comic Sans MS" pitchFamily="66" charset="0"/>
            </a:endParaRPr>
          </a:p>
        </p:txBody>
      </p:sp>
      <p:sp>
        <p:nvSpPr>
          <p:cNvPr id="3" name="Content Placeholder 2"/>
          <p:cNvSpPr>
            <a:spLocks noGrp="1"/>
          </p:cNvSpPr>
          <p:nvPr>
            <p:ph idx="1"/>
          </p:nvPr>
        </p:nvSpPr>
        <p:spPr>
          <a:xfrm>
            <a:off x="381000" y="1981200"/>
            <a:ext cx="8534400" cy="4525963"/>
          </a:xfrm>
        </p:spPr>
        <p:txBody>
          <a:bodyPr/>
          <a:lstStyle/>
          <a:p>
            <a:pPr eaLnBrk="1" hangingPunct="1">
              <a:buFont typeface="Arial" charset="0"/>
              <a:buNone/>
            </a:pPr>
            <a:r>
              <a:rPr lang="en-US" smtClean="0">
                <a:latin typeface="Comic Sans MS" charset="0"/>
              </a:rPr>
              <a:t>In other words, psychologists today, pick and choose from about 6 schools of thought to help you with your problems.</a:t>
            </a:r>
          </a:p>
          <a:p>
            <a:pPr eaLnBrk="1" hangingPunct="1">
              <a:buFont typeface="Arial" charset="0"/>
              <a:buNone/>
            </a:pPr>
            <a:endParaRPr lang="en-US" smtClean="0">
              <a:latin typeface="Comic Sans MS" charset="0"/>
            </a:endParaRPr>
          </a:p>
          <a:p>
            <a:pPr eaLnBrk="1" hangingPunct="1">
              <a:buFont typeface="Arial" charset="0"/>
              <a:buNone/>
            </a:pPr>
            <a:endParaRPr lang="en-US" smtClean="0">
              <a:latin typeface="Comic Sans MS" charset="0"/>
            </a:endParaRPr>
          </a:p>
          <a:p>
            <a:pPr eaLnBrk="1" hangingPunct="1">
              <a:buFont typeface="Arial" charset="0"/>
              <a:buNone/>
            </a:pPr>
            <a:r>
              <a:rPr lang="en-US" smtClean="0">
                <a:latin typeface="Comic Sans MS" charset="0"/>
              </a:rPr>
              <a:t>Thus we have:</a:t>
            </a:r>
          </a:p>
          <a:p>
            <a:pPr eaLnBrk="1" hangingPunct="1">
              <a:buFont typeface="Arial" charset="0"/>
              <a:buNone/>
            </a:pPr>
            <a:r>
              <a:rPr lang="en-US" b="1" smtClean="0">
                <a:solidFill>
                  <a:srgbClr val="7030A0"/>
                </a:solidFill>
                <a:latin typeface="Comic Sans MS" charset="0"/>
              </a:rPr>
              <a:t>THE SIX SCHOOLS OF PSYCHOLOGY</a:t>
            </a:r>
          </a:p>
        </p:txBody>
      </p:sp>
      <p:pic>
        <p:nvPicPr>
          <p:cNvPr id="4" name="Picture 3" descr="direction_confusion_lg_clr.gif"/>
          <p:cNvPicPr>
            <a:picLocks noChangeAspect="1"/>
          </p:cNvPicPr>
          <p:nvPr/>
        </p:nvPicPr>
        <p:blipFill>
          <a:blip r:embed="rId2" cstate="print"/>
          <a:srcRect/>
          <a:stretch>
            <a:fillRect/>
          </a:stretch>
        </p:blipFill>
        <p:spPr bwMode="auto">
          <a:xfrm>
            <a:off x="3733800" y="3581400"/>
            <a:ext cx="1609725" cy="1428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amond(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600200" y="228600"/>
            <a:ext cx="8229600" cy="1143000"/>
          </a:xfrm>
        </p:spPr>
        <p:txBody>
          <a:bodyPr/>
          <a:lstStyle/>
          <a:p>
            <a:r>
              <a:rPr lang="en-US" smtClean="0">
                <a:solidFill>
                  <a:srgbClr val="002060"/>
                </a:solidFill>
              </a:rPr>
              <a:t>Break it down.</a:t>
            </a:r>
          </a:p>
        </p:txBody>
      </p:sp>
      <p:sp>
        <p:nvSpPr>
          <p:cNvPr id="5123" name="Content Placeholder 2"/>
          <p:cNvSpPr>
            <a:spLocks noGrp="1"/>
          </p:cNvSpPr>
          <p:nvPr>
            <p:ph idx="1"/>
          </p:nvPr>
        </p:nvSpPr>
        <p:spPr>
          <a:xfrm>
            <a:off x="4648200" y="2057400"/>
            <a:ext cx="4038600" cy="2743200"/>
          </a:xfrm>
        </p:spPr>
        <p:txBody>
          <a:bodyPr/>
          <a:lstStyle/>
          <a:p>
            <a:pPr>
              <a:buFont typeface="Arial" charset="0"/>
              <a:buNone/>
            </a:pPr>
            <a:r>
              <a:rPr lang="en-US" smtClean="0">
                <a:solidFill>
                  <a:srgbClr val="7030A0"/>
                </a:solidFill>
              </a:rPr>
              <a:t>…ology</a:t>
            </a:r>
          </a:p>
          <a:p>
            <a:pPr>
              <a:buFont typeface="Arial" charset="0"/>
              <a:buNone/>
            </a:pPr>
            <a:endParaRPr lang="en-US" smtClean="0">
              <a:solidFill>
                <a:srgbClr val="7030A0"/>
              </a:solidFill>
            </a:endParaRPr>
          </a:p>
          <a:p>
            <a:pPr>
              <a:buFont typeface="Arial" charset="0"/>
              <a:buNone/>
            </a:pPr>
            <a:r>
              <a:rPr lang="en-US" smtClean="0">
                <a:solidFill>
                  <a:srgbClr val="7030A0"/>
                </a:solidFill>
              </a:rPr>
              <a:t>What’s an “ology?”</a:t>
            </a:r>
          </a:p>
        </p:txBody>
      </p:sp>
      <p:sp>
        <p:nvSpPr>
          <p:cNvPr id="4" name="Content Placeholder 2"/>
          <p:cNvSpPr txBox="1">
            <a:spLocks/>
          </p:cNvSpPr>
          <p:nvPr/>
        </p:nvSpPr>
        <p:spPr bwMode="auto">
          <a:xfrm>
            <a:off x="457200" y="1981200"/>
            <a:ext cx="4038600" cy="2514600"/>
          </a:xfrm>
          <a:prstGeom prst="rect">
            <a:avLst/>
          </a:prstGeom>
          <a:noFill/>
          <a:ln w="9525">
            <a:noFill/>
            <a:miter lim="800000"/>
            <a:headEnd/>
            <a:tailEnd/>
          </a:ln>
        </p:spPr>
        <p:txBody>
          <a:bodyPr/>
          <a:lstStyle/>
          <a:p>
            <a:pPr marL="342900" indent="-342900" eaLnBrk="0" hangingPunct="0">
              <a:spcBef>
                <a:spcPct val="20000"/>
              </a:spcBef>
              <a:buFont typeface="Arial" charset="0"/>
              <a:buNone/>
              <a:defRPr/>
            </a:pPr>
            <a:r>
              <a:rPr lang="en-US" sz="3200" dirty="0">
                <a:solidFill>
                  <a:srgbClr val="7030A0"/>
                </a:solidFill>
                <a:latin typeface="+mn-lt"/>
                <a:cs typeface="+mn-cs"/>
              </a:rPr>
              <a:t>Psych….</a:t>
            </a:r>
          </a:p>
          <a:p>
            <a:pPr marL="342900" indent="-342900" eaLnBrk="0" hangingPunct="0">
              <a:spcBef>
                <a:spcPct val="20000"/>
              </a:spcBef>
              <a:buFont typeface="Arial" charset="0"/>
              <a:buNone/>
              <a:defRPr/>
            </a:pPr>
            <a:endParaRPr lang="en-US" sz="3200" dirty="0">
              <a:solidFill>
                <a:srgbClr val="7030A0"/>
              </a:solidFill>
              <a:latin typeface="+mn-lt"/>
              <a:cs typeface="+mn-cs"/>
            </a:endParaRPr>
          </a:p>
          <a:p>
            <a:pPr marL="342900" indent="-342900" eaLnBrk="0" hangingPunct="0">
              <a:spcBef>
                <a:spcPct val="20000"/>
              </a:spcBef>
              <a:buFont typeface="Arial" charset="0"/>
              <a:buNone/>
              <a:defRPr/>
            </a:pPr>
            <a:r>
              <a:rPr lang="en-US" sz="3200" dirty="0">
                <a:solidFill>
                  <a:srgbClr val="7030A0"/>
                </a:solidFill>
                <a:latin typeface="+mn-lt"/>
                <a:cs typeface="+mn-cs"/>
              </a:rPr>
              <a:t>What does the term  “psyche” mean?</a:t>
            </a:r>
          </a:p>
        </p:txBody>
      </p:sp>
      <p:sp>
        <p:nvSpPr>
          <p:cNvPr id="6" name="Content Placeholder 2"/>
          <p:cNvSpPr txBox="1">
            <a:spLocks/>
          </p:cNvSpPr>
          <p:nvPr/>
        </p:nvSpPr>
        <p:spPr bwMode="auto">
          <a:xfrm>
            <a:off x="609600" y="4495800"/>
            <a:ext cx="7924800" cy="1828800"/>
          </a:xfrm>
          <a:prstGeom prst="rect">
            <a:avLst/>
          </a:prstGeom>
          <a:noFill/>
          <a:ln w="9525">
            <a:noFill/>
            <a:miter lim="800000"/>
            <a:headEnd/>
            <a:tailEnd/>
          </a:ln>
        </p:spPr>
        <p:txBody>
          <a:bodyPr/>
          <a:lstStyle/>
          <a:p>
            <a:pPr marL="342900" indent="-342900" eaLnBrk="0" hangingPunct="0">
              <a:spcBef>
                <a:spcPct val="20000"/>
              </a:spcBef>
              <a:buFont typeface="Arial" charset="0"/>
              <a:buNone/>
              <a:defRPr/>
            </a:pPr>
            <a:r>
              <a:rPr lang="en-US" sz="3200" dirty="0">
                <a:latin typeface="+mn-lt"/>
                <a:cs typeface="+mn-cs"/>
              </a:rPr>
              <a:t>Your </a:t>
            </a:r>
            <a:r>
              <a:rPr lang="en-US" sz="3200" i="1" dirty="0">
                <a:latin typeface="+mn-lt"/>
                <a:cs typeface="+mn-cs"/>
              </a:rPr>
              <a:t>psyche </a:t>
            </a:r>
            <a:r>
              <a:rPr lang="en-US" sz="3200" dirty="0">
                <a:latin typeface="+mn-lt"/>
                <a:cs typeface="+mn-cs"/>
              </a:rPr>
              <a:t>deals with your mind…</a:t>
            </a:r>
            <a:endParaRPr lang="en-US" sz="3200" i="1" dirty="0">
              <a:latin typeface="+mn-lt"/>
              <a:cs typeface="+mn-cs"/>
            </a:endParaRPr>
          </a:p>
          <a:p>
            <a:pPr marL="342900" indent="-342900" eaLnBrk="0" hangingPunct="0">
              <a:spcBef>
                <a:spcPct val="20000"/>
              </a:spcBef>
              <a:buFont typeface="Arial" charset="0"/>
              <a:buNone/>
              <a:defRPr/>
            </a:pPr>
            <a:r>
              <a:rPr lang="en-US" sz="3200" dirty="0">
                <a:latin typeface="+mn-lt"/>
                <a:cs typeface="+mn-cs"/>
              </a:rPr>
              <a:t>…and </a:t>
            </a:r>
            <a:r>
              <a:rPr lang="en-US" sz="3200" i="1" dirty="0" err="1">
                <a:latin typeface="+mn-lt"/>
                <a:cs typeface="+mn-cs"/>
              </a:rPr>
              <a:t>ology</a:t>
            </a:r>
            <a:r>
              <a:rPr lang="en-US" sz="3200" dirty="0">
                <a:latin typeface="+mn-lt"/>
                <a:cs typeface="+mn-cs"/>
              </a:rPr>
              <a:t> the study of. </a:t>
            </a:r>
          </a:p>
          <a:p>
            <a:pPr marL="342900" indent="-342900" eaLnBrk="0" hangingPunct="0">
              <a:spcBef>
                <a:spcPct val="20000"/>
              </a:spcBef>
              <a:buFont typeface="Arial" charset="0"/>
              <a:buNone/>
              <a:defRPr/>
            </a:pPr>
            <a:r>
              <a:rPr lang="en-US" sz="3200" dirty="0">
                <a:latin typeface="+mn-lt"/>
                <a:cs typeface="+mn-cs"/>
              </a:rPr>
              <a:t>			Hence, the study of your mind!</a:t>
            </a:r>
          </a:p>
        </p:txBody>
      </p:sp>
      <p:pic>
        <p:nvPicPr>
          <p:cNvPr id="5126" name="Picture 2" descr="C:\Users\beckr\AppData\Local\Microsoft\Windows\Temporary Internet Files\Content.IE5\J7RMC31M\MC900037020[1].wmf"/>
          <p:cNvPicPr>
            <a:picLocks noChangeAspect="1" noChangeArrowheads="1"/>
          </p:cNvPicPr>
          <p:nvPr/>
        </p:nvPicPr>
        <p:blipFill>
          <a:blip r:embed="rId2" cstate="print"/>
          <a:srcRect/>
          <a:stretch>
            <a:fillRect/>
          </a:stretch>
        </p:blipFill>
        <p:spPr bwMode="auto">
          <a:xfrm>
            <a:off x="6019800" y="381000"/>
            <a:ext cx="2514600" cy="18367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b="1" smtClean="0">
                <a:ea typeface="ＭＳ Ｐゴシック" charset="-128"/>
              </a:rPr>
              <a:t>What is Psychology?</a:t>
            </a:r>
          </a:p>
        </p:txBody>
      </p:sp>
      <p:sp>
        <p:nvSpPr>
          <p:cNvPr id="3" name="Content Placeholder 2"/>
          <p:cNvSpPr>
            <a:spLocks noGrp="1"/>
          </p:cNvSpPr>
          <p:nvPr>
            <p:ph idx="1"/>
          </p:nvPr>
        </p:nvSpPr>
        <p:spPr>
          <a:xfrm>
            <a:off x="152400" y="1600200"/>
            <a:ext cx="8229600" cy="4525963"/>
          </a:xfrm>
        </p:spPr>
        <p:txBody>
          <a:bodyPr/>
          <a:lstStyle/>
          <a:p>
            <a:pPr eaLnBrk="1" hangingPunct="1"/>
            <a:r>
              <a:rPr lang="en-US" smtClean="0">
                <a:ea typeface="ＭＳ Ｐゴシック" charset="-128"/>
              </a:rPr>
              <a:t>Psychology is the scientific study of </a:t>
            </a:r>
            <a:r>
              <a:rPr lang="en-US" i="1" smtClean="0">
                <a:ea typeface="ＭＳ Ｐゴシック" charset="-128"/>
              </a:rPr>
              <a:t>behavior</a:t>
            </a:r>
            <a:r>
              <a:rPr lang="en-US" smtClean="0">
                <a:ea typeface="ＭＳ Ｐゴシック" charset="-128"/>
              </a:rPr>
              <a:t> and </a:t>
            </a:r>
            <a:r>
              <a:rPr lang="en-US" i="1" smtClean="0">
                <a:ea typeface="ＭＳ Ｐゴシック" charset="-128"/>
              </a:rPr>
              <a:t>mental processes</a:t>
            </a:r>
            <a:endParaRPr lang="en-US" smtClean="0">
              <a:ea typeface="ＭＳ Ｐゴシック" charset="-128"/>
            </a:endParaRPr>
          </a:p>
          <a:p>
            <a:pPr lvl="1" eaLnBrk="1" hangingPunct="1"/>
            <a:r>
              <a:rPr lang="en-US" b="1" smtClean="0">
                <a:ea typeface="ＭＳ Ｐゴシック" charset="-128"/>
              </a:rPr>
              <a:t>Mental processes: </a:t>
            </a:r>
            <a:r>
              <a:rPr lang="en-US" smtClean="0">
                <a:ea typeface="ＭＳ Ｐゴシック" charset="-128"/>
              </a:rPr>
              <a:t>Internal, subjective experiences we infer from behavior</a:t>
            </a:r>
          </a:p>
          <a:p>
            <a:pPr lvl="2" eaLnBrk="1" hangingPunct="1"/>
            <a:r>
              <a:rPr lang="en-US" smtClean="0">
                <a:ea typeface="ＭＳ Ｐゴシック" charset="-128"/>
              </a:rPr>
              <a:t>Examples: thoughts, dreams, perceptions, sensations, beliefs or feelings</a:t>
            </a:r>
          </a:p>
          <a:p>
            <a:pPr lvl="1" eaLnBrk="1" hangingPunct="1"/>
            <a:r>
              <a:rPr lang="en-US" b="1" smtClean="0">
                <a:ea typeface="ＭＳ Ｐゴシック" charset="-128"/>
              </a:rPr>
              <a:t>Behavior: </a:t>
            </a:r>
            <a:r>
              <a:rPr lang="en-US" smtClean="0">
                <a:ea typeface="ＭＳ Ｐゴシック" charset="-128"/>
              </a:rPr>
              <a:t>Anything an organism </a:t>
            </a:r>
            <a:r>
              <a:rPr lang="en-US" i="1" smtClean="0">
                <a:ea typeface="ＭＳ Ｐゴシック" charset="-128"/>
              </a:rPr>
              <a:t>does.  </a:t>
            </a:r>
            <a:r>
              <a:rPr lang="en-US" smtClean="0">
                <a:ea typeface="ＭＳ Ｐゴシック" charset="-128"/>
              </a:rPr>
              <a:t>Behavior is observable</a:t>
            </a:r>
            <a:endParaRPr lang="en-US" i="1" smtClean="0">
              <a:ea typeface="ＭＳ Ｐゴシック" charset="-128"/>
            </a:endParaRPr>
          </a:p>
          <a:p>
            <a:pPr lvl="2" eaLnBrk="1" hangingPunct="1"/>
            <a:r>
              <a:rPr lang="en-US" smtClean="0">
                <a:ea typeface="ＭＳ Ｐゴシック" charset="-128"/>
              </a:rPr>
              <a:t>Examples: smiling, yelling blinking, sweating talking</a:t>
            </a:r>
          </a:p>
        </p:txBody>
      </p:sp>
      <p:pic>
        <p:nvPicPr>
          <p:cNvPr id="6148" name="Picture 2" descr="C:\Users\beckr\AppData\Local\Microsoft\Windows\Temporary Internet Files\Content.IE5\89NB6D73\MC900027528[1].wmf"/>
          <p:cNvPicPr>
            <a:picLocks noChangeAspect="1" noChangeArrowheads="1"/>
          </p:cNvPicPr>
          <p:nvPr/>
        </p:nvPicPr>
        <p:blipFill>
          <a:blip r:embed="rId2" cstate="print"/>
          <a:srcRect/>
          <a:stretch>
            <a:fillRect/>
          </a:stretch>
        </p:blipFill>
        <p:spPr bwMode="auto">
          <a:xfrm>
            <a:off x="8153400" y="2057400"/>
            <a:ext cx="776288" cy="1471613"/>
          </a:xfrm>
          <a:prstGeom prst="rect">
            <a:avLst/>
          </a:prstGeom>
          <a:noFill/>
          <a:ln w="9525">
            <a:noFill/>
            <a:miter lim="800000"/>
            <a:headEnd/>
            <a:tailEnd/>
          </a:ln>
        </p:spPr>
      </p:pic>
      <p:pic>
        <p:nvPicPr>
          <p:cNvPr id="6149" name="Picture 3" descr="C:\Users\beckr\AppData\Local\Microsoft\Windows\Temporary Internet Files\Content.IE5\EJPMQ1E4\MC900438746[1].jpg"/>
          <p:cNvPicPr>
            <a:picLocks noChangeAspect="1" noChangeArrowheads="1"/>
          </p:cNvPicPr>
          <p:nvPr/>
        </p:nvPicPr>
        <p:blipFill>
          <a:blip r:embed="rId3" cstate="print"/>
          <a:srcRect/>
          <a:stretch>
            <a:fillRect/>
          </a:stretch>
        </p:blipFill>
        <p:spPr bwMode="auto">
          <a:xfrm>
            <a:off x="7978775" y="5105400"/>
            <a:ext cx="1123950" cy="149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000" b="1" smtClean="0"/>
              <a:t>How does Psychology relate to Science?</a:t>
            </a:r>
          </a:p>
        </p:txBody>
      </p:sp>
      <p:sp>
        <p:nvSpPr>
          <p:cNvPr id="3" name="Content Placeholder 2"/>
          <p:cNvSpPr>
            <a:spLocks noGrp="1"/>
          </p:cNvSpPr>
          <p:nvPr>
            <p:ph idx="1"/>
          </p:nvPr>
        </p:nvSpPr>
        <p:spPr/>
        <p:txBody>
          <a:bodyPr/>
          <a:lstStyle/>
          <a:p>
            <a:pPr eaLnBrk="1" hangingPunct="1"/>
            <a:r>
              <a:rPr lang="en-US" smtClean="0">
                <a:ea typeface="ＭＳ Ｐゴシック" charset="-128"/>
              </a:rPr>
              <a:t>Psychology is a social science, but still a SCIENCE</a:t>
            </a:r>
          </a:p>
          <a:p>
            <a:pPr lvl="1" eaLnBrk="1" hangingPunct="1"/>
            <a:r>
              <a:rPr lang="en-US" smtClean="0">
                <a:ea typeface="ＭＳ Ｐゴシック" charset="-128"/>
              </a:rPr>
              <a:t>Psychologists use the </a:t>
            </a:r>
            <a:r>
              <a:rPr lang="en-US" b="1" smtClean="0">
                <a:ea typeface="ＭＳ Ｐゴシック" charset="-128"/>
              </a:rPr>
              <a:t>scientific method</a:t>
            </a:r>
            <a:endParaRPr lang="en-US" smtClean="0">
              <a:ea typeface="ＭＳ Ｐゴシック" charset="-128"/>
            </a:endParaRPr>
          </a:p>
          <a:p>
            <a:pPr lvl="1" eaLnBrk="1" hangingPunct="1"/>
            <a:r>
              <a:rPr lang="en-US" b="1" smtClean="0">
                <a:ea typeface="ＭＳ Ｐゴシック" charset="-128"/>
              </a:rPr>
              <a:t>Scientific Method: </a:t>
            </a:r>
            <a:r>
              <a:rPr lang="en-US" smtClean="0">
                <a:ea typeface="ＭＳ Ｐゴシック" charset="-128"/>
              </a:rPr>
              <a:t>Process of gaining knowledge by identifying problems, forming hypothesis, and then testing hypothesis with observation, experimentation and analysis</a:t>
            </a:r>
            <a:endParaRPr lang="en-US" b="1" smtClean="0">
              <a:ea typeface="ＭＳ Ｐゴシック" charset="-128"/>
            </a:endParaRPr>
          </a:p>
        </p:txBody>
      </p:sp>
      <p:pic>
        <p:nvPicPr>
          <p:cNvPr id="7172" name="Picture 2" descr="C:\Users\beckr\AppData\Local\Microsoft\Windows\Temporary Internet Files\Content.IE5\SU2QFU9H\MC900233375[1].wmf"/>
          <p:cNvPicPr>
            <a:picLocks noChangeAspect="1" noChangeArrowheads="1"/>
          </p:cNvPicPr>
          <p:nvPr/>
        </p:nvPicPr>
        <p:blipFill>
          <a:blip r:embed="rId2" cstate="print"/>
          <a:srcRect/>
          <a:stretch>
            <a:fillRect/>
          </a:stretch>
        </p:blipFill>
        <p:spPr bwMode="auto">
          <a:xfrm>
            <a:off x="6629400" y="4757738"/>
            <a:ext cx="1966913" cy="1797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hangingPunct="1"/>
            <a:r>
              <a:rPr lang="en-US" sz="6000" u="sng" smtClean="0">
                <a:latin typeface="Times New Roman" pitchFamily="18" charset="0"/>
              </a:rPr>
              <a:t>Why Study Psychology?</a:t>
            </a:r>
          </a:p>
        </p:txBody>
      </p:sp>
      <p:sp>
        <p:nvSpPr>
          <p:cNvPr id="6" name="TextBox 5"/>
          <p:cNvSpPr txBox="1">
            <a:spLocks noChangeArrowheads="1"/>
          </p:cNvSpPr>
          <p:nvPr/>
        </p:nvSpPr>
        <p:spPr bwMode="auto">
          <a:xfrm>
            <a:off x="762000" y="2057400"/>
            <a:ext cx="7543800" cy="1200150"/>
          </a:xfrm>
          <a:prstGeom prst="rect">
            <a:avLst/>
          </a:prstGeom>
          <a:noFill/>
          <a:ln w="9525">
            <a:noFill/>
            <a:miter lim="800000"/>
            <a:headEnd/>
            <a:tailEnd/>
          </a:ln>
        </p:spPr>
        <p:txBody>
          <a:bodyPr>
            <a:spAutoFit/>
          </a:bodyPr>
          <a:lstStyle/>
          <a:p>
            <a:pPr>
              <a:buFont typeface="Arial" charset="0"/>
              <a:buChar char="•"/>
            </a:pPr>
            <a:r>
              <a:rPr lang="en-US" sz="2400" b="1"/>
              <a:t> Application to everyday life</a:t>
            </a:r>
          </a:p>
          <a:p>
            <a:pPr>
              <a:buFont typeface="Arial" charset="0"/>
              <a:buChar char="•"/>
            </a:pPr>
            <a:r>
              <a:rPr lang="en-US" sz="2400" b="1"/>
              <a:t> Gain insight into behavior (yours and others)</a:t>
            </a:r>
          </a:p>
          <a:p>
            <a:endParaRPr lang="en-US" sz="2400" b="1"/>
          </a:p>
        </p:txBody>
      </p:sp>
      <p:pic>
        <p:nvPicPr>
          <p:cNvPr id="9" name="Picture 8"/>
          <p:cNvPicPr>
            <a:picLocks noChangeAspect="1"/>
          </p:cNvPicPr>
          <p:nvPr/>
        </p:nvPicPr>
        <p:blipFill>
          <a:blip r:embed="rId3" cstate="print"/>
          <a:srcRect/>
          <a:stretch>
            <a:fillRect/>
          </a:stretch>
        </p:blipFill>
        <p:spPr bwMode="auto">
          <a:xfrm>
            <a:off x="0" y="4572000"/>
            <a:ext cx="2286000" cy="2286000"/>
          </a:xfrm>
          <a:prstGeom prst="rect">
            <a:avLst/>
          </a:prstGeom>
          <a:noFill/>
          <a:ln w="9525">
            <a:noFill/>
            <a:miter lim="800000"/>
            <a:headEnd/>
            <a:tailEnd/>
          </a:ln>
        </p:spPr>
      </p:pic>
      <p:pic>
        <p:nvPicPr>
          <p:cNvPr id="10" name="Picture 9"/>
          <p:cNvPicPr>
            <a:picLocks noChangeAspect="1"/>
          </p:cNvPicPr>
          <p:nvPr/>
        </p:nvPicPr>
        <p:blipFill>
          <a:blip r:embed="rId4" cstate="print"/>
          <a:srcRect/>
          <a:stretch>
            <a:fillRect/>
          </a:stretch>
        </p:blipFill>
        <p:spPr bwMode="auto">
          <a:xfrm>
            <a:off x="2362200" y="3048000"/>
            <a:ext cx="1981200" cy="1949450"/>
          </a:xfrm>
          <a:prstGeom prst="rect">
            <a:avLst/>
          </a:prstGeom>
          <a:noFill/>
          <a:ln w="9525">
            <a:noFill/>
            <a:miter lim="800000"/>
            <a:headEnd/>
            <a:tailEnd/>
          </a:ln>
        </p:spPr>
      </p:pic>
      <p:pic>
        <p:nvPicPr>
          <p:cNvPr id="11" name="Picture 10"/>
          <p:cNvPicPr>
            <a:picLocks noChangeAspect="1"/>
          </p:cNvPicPr>
          <p:nvPr/>
        </p:nvPicPr>
        <p:blipFill>
          <a:blip r:embed="rId5" cstate="print"/>
          <a:srcRect/>
          <a:stretch>
            <a:fillRect/>
          </a:stretch>
        </p:blipFill>
        <p:spPr bwMode="auto">
          <a:xfrm>
            <a:off x="3505200" y="5143500"/>
            <a:ext cx="2286000" cy="1714500"/>
          </a:xfrm>
          <a:prstGeom prst="rect">
            <a:avLst/>
          </a:prstGeom>
          <a:noFill/>
          <a:ln w="9525">
            <a:noFill/>
            <a:miter lim="800000"/>
            <a:headEnd/>
            <a:tailEnd/>
          </a:ln>
        </p:spPr>
      </p:pic>
      <p:pic>
        <p:nvPicPr>
          <p:cNvPr id="12" name="Picture 11"/>
          <p:cNvPicPr>
            <a:picLocks noChangeAspect="1"/>
          </p:cNvPicPr>
          <p:nvPr/>
        </p:nvPicPr>
        <p:blipFill>
          <a:blip r:embed="rId6" cstate="print"/>
          <a:srcRect/>
          <a:stretch>
            <a:fillRect/>
          </a:stretch>
        </p:blipFill>
        <p:spPr bwMode="auto">
          <a:xfrm>
            <a:off x="5486400" y="3352800"/>
            <a:ext cx="1524000" cy="1524000"/>
          </a:xfrm>
          <a:prstGeom prst="rect">
            <a:avLst/>
          </a:prstGeom>
          <a:noFill/>
          <a:ln w="9525">
            <a:noFill/>
            <a:miter lim="800000"/>
            <a:headEnd/>
            <a:tailEnd/>
          </a:ln>
        </p:spPr>
      </p:pic>
      <p:pic>
        <p:nvPicPr>
          <p:cNvPr id="13" name="Picture 12"/>
          <p:cNvPicPr>
            <a:picLocks noChangeAspect="1"/>
          </p:cNvPicPr>
          <p:nvPr/>
        </p:nvPicPr>
        <p:blipFill>
          <a:blip r:embed="rId7" cstate="print"/>
          <a:srcRect/>
          <a:stretch>
            <a:fillRect/>
          </a:stretch>
        </p:blipFill>
        <p:spPr bwMode="auto">
          <a:xfrm>
            <a:off x="7156450" y="3879850"/>
            <a:ext cx="1987550" cy="297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30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2000"/>
                                        <p:tgtEl>
                                          <p:spTgt spid="6">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latin typeface="Comic Sans MS" charset="0"/>
              </a:rPr>
              <a:t>History of Psychology</a:t>
            </a:r>
          </a:p>
        </p:txBody>
      </p:sp>
      <p:sp>
        <p:nvSpPr>
          <p:cNvPr id="3" name="Content Placeholder 2"/>
          <p:cNvSpPr>
            <a:spLocks noGrp="1"/>
          </p:cNvSpPr>
          <p:nvPr>
            <p:ph idx="1"/>
          </p:nvPr>
        </p:nvSpPr>
        <p:spPr>
          <a:xfrm>
            <a:off x="533400" y="1295400"/>
            <a:ext cx="8229600" cy="3276600"/>
          </a:xfrm>
        </p:spPr>
        <p:txBody>
          <a:bodyPr rtlCol="0">
            <a:normAutofit fontScale="92500" lnSpcReduction="10000"/>
          </a:bodyPr>
          <a:lstStyle/>
          <a:p>
            <a:pPr eaLnBrk="1" fontAlgn="auto" hangingPunct="1">
              <a:spcAft>
                <a:spcPts val="0"/>
              </a:spcAft>
              <a:buFont typeface="Arial" pitchFamily="34" charset="0"/>
              <a:buChar char="•"/>
              <a:defRPr/>
            </a:pPr>
            <a:r>
              <a:rPr lang="en-US" dirty="0" smtClean="0">
                <a:latin typeface="Comic Sans MS" pitchFamily="66" charset="0"/>
              </a:rPr>
              <a:t>Although the science of psychology started in the late 1800’s, the concept has been around a lot longer.</a:t>
            </a:r>
          </a:p>
          <a:p>
            <a:pPr eaLnBrk="1" fontAlgn="auto" hangingPunct="1">
              <a:spcAft>
                <a:spcPts val="0"/>
              </a:spcAft>
              <a:buFont typeface="Arial" pitchFamily="34" charset="0"/>
              <a:buChar char="•"/>
              <a:defRPr/>
            </a:pPr>
            <a:r>
              <a:rPr lang="en-US" dirty="0" smtClean="0">
                <a:latin typeface="Comic Sans MS" pitchFamily="66" charset="0"/>
              </a:rPr>
              <a:t>There was evidence of trephination (cutting holes into a skull to let evil spirits out) back in the stone age.</a:t>
            </a:r>
          </a:p>
          <a:p>
            <a:pPr eaLnBrk="1" fontAlgn="auto" hangingPunct="1">
              <a:spcAft>
                <a:spcPts val="0"/>
              </a:spcAft>
              <a:buFont typeface="Arial" pitchFamily="34" charset="0"/>
              <a:buNone/>
              <a:defRPr/>
            </a:pPr>
            <a:r>
              <a:rPr lang="en-US" dirty="0" smtClean="0">
                <a:latin typeface="Comic Sans MS" pitchFamily="66" charset="0"/>
              </a:rPr>
              <a:t> </a:t>
            </a:r>
            <a:endParaRPr lang="en-US" dirty="0">
              <a:latin typeface="Comic Sans MS" pitchFamily="66" charset="0"/>
            </a:endParaRPr>
          </a:p>
        </p:txBody>
      </p:sp>
      <p:pic>
        <p:nvPicPr>
          <p:cNvPr id="4" name="Picture 3" descr="trephin.jpg"/>
          <p:cNvPicPr>
            <a:picLocks noChangeAspect="1"/>
          </p:cNvPicPr>
          <p:nvPr/>
        </p:nvPicPr>
        <p:blipFill>
          <a:blip r:embed="rId2" cstate="print"/>
          <a:srcRect/>
          <a:stretch>
            <a:fillRect/>
          </a:stretch>
        </p:blipFill>
        <p:spPr bwMode="auto">
          <a:xfrm>
            <a:off x="838200" y="4038600"/>
            <a:ext cx="3048000" cy="2005013"/>
          </a:xfrm>
          <a:prstGeom prst="rect">
            <a:avLst/>
          </a:prstGeom>
          <a:noFill/>
          <a:ln w="9525">
            <a:noFill/>
            <a:miter lim="800000"/>
            <a:headEnd/>
            <a:tailEnd/>
          </a:ln>
        </p:spPr>
      </p:pic>
      <p:pic>
        <p:nvPicPr>
          <p:cNvPr id="5" name="Picture 4" descr="trephined.jpg"/>
          <p:cNvPicPr>
            <a:picLocks noChangeAspect="1"/>
          </p:cNvPicPr>
          <p:nvPr/>
        </p:nvPicPr>
        <p:blipFill>
          <a:blip r:embed="rId3" cstate="print"/>
          <a:srcRect/>
          <a:stretch>
            <a:fillRect/>
          </a:stretch>
        </p:blipFill>
        <p:spPr bwMode="auto">
          <a:xfrm>
            <a:off x="6019800" y="3962400"/>
            <a:ext cx="1600200" cy="2205038"/>
          </a:xfrm>
          <a:prstGeom prst="rect">
            <a:avLst/>
          </a:prstGeom>
          <a:noFill/>
          <a:ln w="9525">
            <a:noFill/>
            <a:miter lim="800000"/>
            <a:headEnd/>
            <a:tailEnd/>
          </a:ln>
        </p:spPr>
      </p:pic>
      <p:sp>
        <p:nvSpPr>
          <p:cNvPr id="6" name="TextBox 5"/>
          <p:cNvSpPr txBox="1">
            <a:spLocks noChangeArrowheads="1"/>
          </p:cNvSpPr>
          <p:nvPr/>
        </p:nvSpPr>
        <p:spPr bwMode="auto">
          <a:xfrm>
            <a:off x="3124200" y="6324600"/>
            <a:ext cx="3503613" cy="369888"/>
          </a:xfrm>
          <a:prstGeom prst="rect">
            <a:avLst/>
          </a:prstGeom>
          <a:noFill/>
          <a:ln w="9525">
            <a:noFill/>
            <a:miter lim="800000"/>
            <a:headEnd/>
            <a:tailEnd/>
          </a:ln>
        </p:spPr>
        <p:txBody>
          <a:bodyPr wrap="none">
            <a:spAutoFit/>
          </a:bodyPr>
          <a:lstStyle/>
          <a:p>
            <a:r>
              <a:rPr lang="en-US">
                <a:latin typeface="Comic Sans MS" charset="0"/>
              </a:rPr>
              <a:t>It was like a bad SAW movie!!!!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additive="base">
                                        <p:cTn id="2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z="4000" smtClean="0">
                <a:ea typeface="ＭＳ Ｐゴシック" charset="-128"/>
              </a:rPr>
              <a:t>What are the Origins of Psychology?</a:t>
            </a:r>
          </a:p>
        </p:txBody>
      </p:sp>
      <p:sp>
        <p:nvSpPr>
          <p:cNvPr id="3" name="Content Placeholder 2"/>
          <p:cNvSpPr>
            <a:spLocks noGrp="1"/>
          </p:cNvSpPr>
          <p:nvPr>
            <p:ph idx="1"/>
          </p:nvPr>
        </p:nvSpPr>
        <p:spPr>
          <a:xfrm>
            <a:off x="152400" y="1371600"/>
            <a:ext cx="7086600" cy="5105400"/>
          </a:xfrm>
        </p:spPr>
        <p:txBody>
          <a:bodyPr rtlCol="0">
            <a:normAutofit fontScale="92500" lnSpcReduction="10000"/>
          </a:bodyPr>
          <a:lstStyle/>
          <a:p>
            <a:pPr eaLnBrk="1" fontAlgn="auto" hangingPunct="1">
              <a:spcAft>
                <a:spcPts val="0"/>
              </a:spcAft>
              <a:buFont typeface="Arial" pitchFamily="34" charset="0"/>
              <a:buChar char="•"/>
              <a:defRPr/>
            </a:pPr>
            <a:r>
              <a:rPr lang="en-US" dirty="0" smtClean="0"/>
              <a:t>Greek Philosophers</a:t>
            </a:r>
          </a:p>
          <a:p>
            <a:pPr lvl="1" eaLnBrk="1" fontAlgn="auto" hangingPunct="1">
              <a:spcAft>
                <a:spcPts val="0"/>
              </a:spcAft>
              <a:buFont typeface="Arial" pitchFamily="34" charset="0"/>
              <a:buChar char="–"/>
              <a:defRPr/>
            </a:pPr>
            <a:r>
              <a:rPr lang="en-US" dirty="0" smtClean="0"/>
              <a:t>Socrates and Plato first conceive the mind as separate and distinct from the body</a:t>
            </a:r>
          </a:p>
          <a:p>
            <a:pPr eaLnBrk="1" fontAlgn="auto" hangingPunct="1">
              <a:spcAft>
                <a:spcPts val="0"/>
              </a:spcAft>
              <a:buFont typeface="Arial" pitchFamily="34" charset="0"/>
              <a:buChar char="•"/>
              <a:defRPr/>
            </a:pPr>
            <a:r>
              <a:rPr lang="en-US" dirty="0" smtClean="0"/>
              <a:t>Enlightenment Philosophers</a:t>
            </a:r>
          </a:p>
          <a:p>
            <a:pPr lvl="1" eaLnBrk="1" fontAlgn="auto" hangingPunct="1">
              <a:spcAft>
                <a:spcPts val="0"/>
              </a:spcAft>
              <a:buFont typeface="Arial" pitchFamily="34" charset="0"/>
              <a:buChar char="–"/>
              <a:defRPr/>
            </a:pPr>
            <a:r>
              <a:rPr lang="en-US" dirty="0" smtClean="0"/>
              <a:t>Rene Descartes: early ideas of the nervous system</a:t>
            </a:r>
          </a:p>
          <a:p>
            <a:pPr lvl="1" eaLnBrk="1" fontAlgn="auto" hangingPunct="1">
              <a:spcAft>
                <a:spcPts val="0"/>
              </a:spcAft>
              <a:buFont typeface="Arial" pitchFamily="34" charset="0"/>
              <a:buChar char="–"/>
              <a:defRPr/>
            </a:pPr>
            <a:r>
              <a:rPr lang="en-US" dirty="0" smtClean="0"/>
              <a:t>John Locke develops </a:t>
            </a:r>
            <a:r>
              <a:rPr lang="en-US" b="1" u="sng" dirty="0" smtClean="0"/>
              <a:t>Blank Slate Theory</a:t>
            </a:r>
            <a:r>
              <a:rPr lang="en-US" dirty="0" smtClean="0"/>
              <a:t>: men are shaped by experience, not predisposition</a:t>
            </a:r>
          </a:p>
          <a:p>
            <a:pPr lvl="1" eaLnBrk="1" fontAlgn="auto" hangingPunct="1">
              <a:spcAft>
                <a:spcPts val="0"/>
              </a:spcAft>
              <a:buFont typeface="Arial" pitchFamily="34" charset="0"/>
              <a:buChar char="–"/>
              <a:defRPr/>
            </a:pPr>
            <a:r>
              <a:rPr lang="en-US" dirty="0" smtClean="0"/>
              <a:t>Locke and Francis Bacon come up with </a:t>
            </a:r>
            <a:r>
              <a:rPr lang="en-US" b="1" dirty="0" smtClean="0"/>
              <a:t>empiricism</a:t>
            </a:r>
          </a:p>
          <a:p>
            <a:pPr lvl="2" eaLnBrk="1" fontAlgn="auto" hangingPunct="1">
              <a:spcAft>
                <a:spcPts val="0"/>
              </a:spcAft>
              <a:buFont typeface="Arial" pitchFamily="34" charset="0"/>
              <a:buChar char="•"/>
              <a:defRPr/>
            </a:pPr>
            <a:r>
              <a:rPr lang="en-US" b="1" dirty="0" smtClean="0"/>
              <a:t>Empiricism: </a:t>
            </a:r>
            <a:r>
              <a:rPr lang="en-US" dirty="0" smtClean="0"/>
              <a:t>idea that knowledge and science should rely on observation and experimentation</a:t>
            </a:r>
          </a:p>
        </p:txBody>
      </p:sp>
      <p:pic>
        <p:nvPicPr>
          <p:cNvPr id="10244" name="Picture 3"/>
          <p:cNvPicPr>
            <a:picLocks noChangeAspect="1"/>
          </p:cNvPicPr>
          <p:nvPr/>
        </p:nvPicPr>
        <p:blipFill>
          <a:blip r:embed="rId2" cstate="print"/>
          <a:srcRect/>
          <a:stretch>
            <a:fillRect/>
          </a:stretch>
        </p:blipFill>
        <p:spPr bwMode="auto">
          <a:xfrm>
            <a:off x="7239000" y="1524000"/>
            <a:ext cx="1701800" cy="2133600"/>
          </a:xfrm>
          <a:prstGeom prst="rect">
            <a:avLst/>
          </a:prstGeom>
          <a:noFill/>
          <a:ln w="9525">
            <a:noFill/>
            <a:miter lim="800000"/>
            <a:headEnd/>
            <a:tailEnd/>
          </a:ln>
        </p:spPr>
      </p:pic>
      <p:pic>
        <p:nvPicPr>
          <p:cNvPr id="10245" name="Picture 4"/>
          <p:cNvPicPr>
            <a:picLocks noChangeAspect="1"/>
          </p:cNvPicPr>
          <p:nvPr/>
        </p:nvPicPr>
        <p:blipFill>
          <a:blip r:embed="rId3" cstate="print"/>
          <a:srcRect/>
          <a:stretch>
            <a:fillRect/>
          </a:stretch>
        </p:blipFill>
        <p:spPr bwMode="auto">
          <a:xfrm>
            <a:off x="7239000" y="4259263"/>
            <a:ext cx="1676400" cy="17668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ctrTitle"/>
          </p:nvPr>
        </p:nvSpPr>
        <p:spPr>
          <a:xfrm>
            <a:off x="-228600" y="304800"/>
            <a:ext cx="5943600" cy="777875"/>
          </a:xfrm>
        </p:spPr>
        <p:txBody>
          <a:bodyPr/>
          <a:lstStyle/>
          <a:p>
            <a:pPr eaLnBrk="1" hangingPunct="1"/>
            <a:r>
              <a:rPr lang="en-US" u="sng" smtClean="0"/>
              <a:t>History of Psychology</a:t>
            </a:r>
          </a:p>
        </p:txBody>
      </p:sp>
      <p:sp>
        <p:nvSpPr>
          <p:cNvPr id="7" name="TextBox 6"/>
          <p:cNvSpPr txBox="1">
            <a:spLocks noChangeArrowheads="1"/>
          </p:cNvSpPr>
          <p:nvPr/>
        </p:nvSpPr>
        <p:spPr bwMode="auto">
          <a:xfrm>
            <a:off x="381000" y="1676400"/>
            <a:ext cx="5029200" cy="1878013"/>
          </a:xfrm>
          <a:prstGeom prst="rect">
            <a:avLst/>
          </a:prstGeom>
          <a:noFill/>
          <a:ln w="9525">
            <a:noFill/>
            <a:miter lim="800000"/>
            <a:headEnd/>
            <a:tailEnd/>
          </a:ln>
        </p:spPr>
        <p:txBody>
          <a:bodyPr>
            <a:spAutoFit/>
          </a:bodyPr>
          <a:lstStyle/>
          <a:p>
            <a:r>
              <a:rPr lang="en-US" sz="3200" b="1">
                <a:solidFill>
                  <a:srgbClr val="7030A0"/>
                </a:solidFill>
              </a:rPr>
              <a:t>Phrenology</a:t>
            </a:r>
            <a:r>
              <a:rPr lang="en-US" sz="3200">
                <a:solidFill>
                  <a:srgbClr val="7030A0"/>
                </a:solidFill>
              </a:rPr>
              <a:t> </a:t>
            </a:r>
            <a:r>
              <a:rPr lang="en-US" sz="2800">
                <a:solidFill>
                  <a:srgbClr val="7030A0"/>
                </a:solidFill>
              </a:rPr>
              <a:t>– Examining bumps on the skull to determine intellect and character traits (19</a:t>
            </a:r>
            <a:r>
              <a:rPr lang="en-US" sz="2800" baseline="30000">
                <a:solidFill>
                  <a:srgbClr val="7030A0"/>
                </a:solidFill>
              </a:rPr>
              <a:t>th</a:t>
            </a:r>
            <a:r>
              <a:rPr lang="en-US" sz="2800">
                <a:solidFill>
                  <a:srgbClr val="7030A0"/>
                </a:solidFill>
              </a:rPr>
              <a:t> century)</a:t>
            </a:r>
          </a:p>
        </p:txBody>
      </p:sp>
      <p:sp>
        <p:nvSpPr>
          <p:cNvPr id="8" name="TextBox 7"/>
          <p:cNvSpPr txBox="1">
            <a:spLocks noChangeArrowheads="1"/>
          </p:cNvSpPr>
          <p:nvPr/>
        </p:nvSpPr>
        <p:spPr bwMode="auto">
          <a:xfrm>
            <a:off x="609600" y="4572000"/>
            <a:ext cx="5562600" cy="1816100"/>
          </a:xfrm>
          <a:prstGeom prst="rect">
            <a:avLst/>
          </a:prstGeom>
          <a:noFill/>
          <a:ln w="9525">
            <a:noFill/>
            <a:miter lim="800000"/>
            <a:headEnd/>
            <a:tailEnd/>
          </a:ln>
        </p:spPr>
        <p:txBody>
          <a:bodyPr>
            <a:spAutoFit/>
          </a:bodyPr>
          <a:lstStyle/>
          <a:p>
            <a:r>
              <a:rPr lang="en-US" sz="2800" i="1"/>
              <a:t>Past attempts at understanding human behavior (weird or not) have led to what we know today and shaped the current Approaches to Psychology</a:t>
            </a:r>
          </a:p>
        </p:txBody>
      </p:sp>
      <p:pic>
        <p:nvPicPr>
          <p:cNvPr id="9" name="Picture 8" descr="Picture 3.png"/>
          <p:cNvPicPr>
            <a:picLocks noChangeAspect="1"/>
          </p:cNvPicPr>
          <p:nvPr/>
        </p:nvPicPr>
        <p:blipFill>
          <a:blip r:embed="rId3" cstate="print"/>
          <a:srcRect/>
          <a:stretch>
            <a:fillRect/>
          </a:stretch>
        </p:blipFill>
        <p:spPr bwMode="auto">
          <a:xfrm>
            <a:off x="6096000" y="609600"/>
            <a:ext cx="2847975" cy="594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3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1169</Words>
  <Application>Microsoft Office PowerPoint</Application>
  <PresentationFormat>On-screen Show (4:3)</PresentationFormat>
  <Paragraphs>128</Paragraphs>
  <Slides>20</Slides>
  <Notes>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Psychology</vt:lpstr>
      <vt:lpstr>Break it down.</vt:lpstr>
      <vt:lpstr>What is Psychology?</vt:lpstr>
      <vt:lpstr>How does Psychology relate to Science?</vt:lpstr>
      <vt:lpstr>Why Study Psychology?</vt:lpstr>
      <vt:lpstr>History of Psychology</vt:lpstr>
      <vt:lpstr>What are the Origins of Psychology?</vt:lpstr>
      <vt:lpstr>History of Psychology</vt:lpstr>
      <vt:lpstr>Goals of Psychology</vt:lpstr>
      <vt:lpstr>Waves of Psychology</vt:lpstr>
      <vt:lpstr>Wave One: Introspection Kickin it old school</vt:lpstr>
      <vt:lpstr>Psychology started on a cold December day in 1879…</vt:lpstr>
      <vt:lpstr>Introspection</vt:lpstr>
      <vt:lpstr>Wave Two: Gestalt Psychology</vt:lpstr>
      <vt:lpstr>Gestalt Example</vt:lpstr>
      <vt:lpstr>Wave Three: Psychoanalysis</vt:lpstr>
      <vt:lpstr>Wave Four: Behaviorism</vt:lpstr>
      <vt:lpstr>Wave Five: Eclectic</vt:lpstr>
      <vt:lpstr>Wave Five is made up of about 6 different perspectives.</vt:lpstr>
    </vt:vector>
  </TitlesOfParts>
  <Company>Peters Township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Windows User</cp:lastModifiedBy>
  <cp:revision>11</cp:revision>
  <dcterms:created xsi:type="dcterms:W3CDTF">2013-08-29T18:42:03Z</dcterms:created>
  <dcterms:modified xsi:type="dcterms:W3CDTF">2014-01-31T17:02:43Z</dcterms:modified>
</cp:coreProperties>
</file>