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62" r:id="rId3"/>
    <p:sldId id="260" r:id="rId4"/>
    <p:sldId id="264" r:id="rId5"/>
    <p:sldId id="263"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AA7C7-9618-457B-92CD-89A7FBF1CECF}" type="datetimeFigureOut">
              <a:rPr lang="en-US" smtClean="0"/>
              <a:pPr/>
              <a:t>8/26/2014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AABA7-60E0-40E1-8728-3701108670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APA is the largest group of psychologists in </a:t>
            </a:r>
            <a:r>
              <a:rPr lang="en-US" smtClean="0"/>
              <a:t>the world.</a:t>
            </a:r>
            <a:endParaRPr lang="en-US"/>
          </a:p>
        </p:txBody>
      </p:sp>
      <p:sp>
        <p:nvSpPr>
          <p:cNvPr id="4" name="Slide Number Placeholder 3"/>
          <p:cNvSpPr>
            <a:spLocks noGrp="1"/>
          </p:cNvSpPr>
          <p:nvPr>
            <p:ph type="sldNum" sz="quarter" idx="10"/>
          </p:nvPr>
        </p:nvSpPr>
        <p:spPr/>
        <p:txBody>
          <a:bodyPr/>
          <a:lstStyle/>
          <a:p>
            <a:fld id="{1C7AABA7-60E0-40E1-8728-370110867032}"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637BB6B-EE1B-48FB-8575-0D55C373DE88}" type="datetimeFigureOut">
              <a:rPr lang="en-US" smtClean="0"/>
              <a:pPr/>
              <a:t>8/26/2014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A957AF-53C0-420B-9C2D-77DB1416566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8/26/2014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37BB6B-EE1B-48FB-8575-0D55C373DE88}"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37BB6B-EE1B-48FB-8575-0D55C373DE88}" type="datetimeFigureOut">
              <a:rPr lang="en-US" smtClean="0"/>
              <a:pPr/>
              <a:t>8/26/2014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37BB6B-EE1B-48FB-8575-0D55C373DE88}"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637BB6B-EE1B-48FB-8575-0D55C373DE88}" type="datetimeFigureOut">
              <a:rPr lang="en-US" smtClean="0"/>
              <a:pPr/>
              <a:t>8/26/2014</a:t>
            </a:fld>
            <a:endParaRPr lang="en-US"/>
          </a:p>
        </p:txBody>
      </p:sp>
      <p:sp>
        <p:nvSpPr>
          <p:cNvPr id="27" name="Slide Number Placeholder 26"/>
          <p:cNvSpPr>
            <a:spLocks noGrp="1"/>
          </p:cNvSpPr>
          <p:nvPr>
            <p:ph type="sldNum" sz="quarter" idx="11"/>
          </p:nvPr>
        </p:nvSpPr>
        <p:spPr/>
        <p:txBody>
          <a:bodyPr rtlCol="0"/>
          <a:lstStyle/>
          <a:p>
            <a:fld id="{2AA957AF-53C0-420B-9C2D-77DB1416566C}" type="slidenum">
              <a:rPr kumimoji="0" lang="en-US" smtClean="0"/>
              <a:pPr/>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637BB6B-EE1B-48FB-8575-0D55C373DE88}" type="datetimeFigureOut">
              <a:rPr lang="en-US" smtClean="0"/>
              <a:pPr/>
              <a:t>8/26/2014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7BB6B-EE1B-48FB-8575-0D55C373DE88}" type="datetimeFigureOut">
              <a:rPr lang="en-US" smtClean="0"/>
              <a:pPr/>
              <a:t>8/26/2014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37BB6B-EE1B-48FB-8575-0D55C373DE88}"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37BB6B-EE1B-48FB-8575-0D55C373DE88}" type="datetimeFigureOut">
              <a:rPr lang="en-US" smtClean="0"/>
              <a:pPr/>
              <a:t>8/26/2014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637BB6B-EE1B-48FB-8575-0D55C373DE88}" type="datetimeFigureOut">
              <a:rPr lang="en-US" smtClean="0"/>
              <a:pPr/>
              <a:t>8/26/2014</a:t>
            </a:fld>
            <a:endParaRPr lang="en-US" sz="1000">
              <a:solidFill>
                <a:schemeClr val="tx2">
                  <a:shade val="50000"/>
                </a:schemeClr>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ctr" eaLnBrk="1" latinLnBrk="0" hangingPunct="1"/>
            <a:endParaRPr kumimoji="0" lang="en-US" sz="1000" dirty="0">
              <a:solidFill>
                <a:schemeClr val="tx2">
                  <a:shade val="50000"/>
                </a:schemeClr>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the Wundt-</a:t>
            </a:r>
            <a:r>
              <a:rPr lang="en-US" dirty="0" err="1" smtClean="0"/>
              <a:t>er</a:t>
            </a:r>
            <a:r>
              <a:rPr lang="en-US" smtClean="0"/>
              <a:t>-ful</a:t>
            </a:r>
            <a:r>
              <a:rPr lang="en-US" dirty="0" smtClean="0"/>
              <a:t> World of Psychology!</a:t>
            </a:r>
            <a:endParaRPr lang="en-US" dirty="0"/>
          </a:p>
        </p:txBody>
      </p:sp>
      <p:sp>
        <p:nvSpPr>
          <p:cNvPr id="3" name="Subtitle 2"/>
          <p:cNvSpPr>
            <a:spLocks noGrp="1"/>
          </p:cNvSpPr>
          <p:nvPr>
            <p:ph type="subTitle" idx="1"/>
          </p:nvPr>
        </p:nvSpPr>
        <p:spPr/>
        <p:txBody>
          <a:bodyPr/>
          <a:lstStyle/>
          <a:p>
            <a:r>
              <a:rPr lang="en-US" dirty="0" smtClean="0"/>
              <a:t>Mrs. </a:t>
            </a:r>
            <a:r>
              <a:rPr lang="en-US" dirty="0" err="1" smtClean="0"/>
              <a:t>Daloia</a:t>
            </a:r>
            <a:endParaRPr lang="en-US" dirty="0" smtClean="0"/>
          </a:p>
          <a:p>
            <a:r>
              <a:rPr lang="en-US" dirty="0" smtClean="0"/>
              <a:t>Room 124</a:t>
            </a:r>
            <a:endParaRPr lang="en-US" dirty="0"/>
          </a:p>
        </p:txBody>
      </p:sp>
      <p:sp>
        <p:nvSpPr>
          <p:cNvPr id="4" name="Subtitle 2"/>
          <p:cNvSpPr txBox="1">
            <a:spLocks/>
          </p:cNvSpPr>
          <p:nvPr/>
        </p:nvSpPr>
        <p:spPr>
          <a:xfrm>
            <a:off x="3886200" y="5257800"/>
            <a:ext cx="4953000" cy="1371600"/>
          </a:xfrm>
          <a:prstGeom prst="rect">
            <a:avLst/>
          </a:prstGeom>
        </p:spPr>
        <p:txBody>
          <a:bodyPr vert="horz">
            <a:normAutofit/>
          </a:body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dirty="0" smtClean="0"/>
              <a:t>When I hear the word Psychology I think…</a:t>
            </a:r>
            <a:endParaRPr lang="en-US" dirty="0"/>
          </a:p>
        </p:txBody>
      </p:sp>
      <p:pic>
        <p:nvPicPr>
          <p:cNvPr id="1026" name="Picture 2" descr="C:\Documents and Settings\kerickson\Local Settings\Temporary Internet Files\Content.IE5\Y9I0PO1I\MC900233375[2].wmf"/>
          <p:cNvPicPr>
            <a:picLocks noGrp="1" noChangeAspect="1" noChangeArrowheads="1"/>
          </p:cNvPicPr>
          <p:nvPr>
            <p:ph idx="1"/>
          </p:nvPr>
        </p:nvPicPr>
        <p:blipFill>
          <a:blip r:embed="rId2" cstate="print"/>
          <a:srcRect/>
          <a:stretch>
            <a:fillRect/>
          </a:stretch>
        </p:blipFill>
        <p:spPr bwMode="auto">
          <a:xfrm>
            <a:off x="1752600" y="1524000"/>
            <a:ext cx="5486400" cy="501435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lstStyle/>
          <a:p>
            <a:r>
              <a:rPr lang="en-US" dirty="0" smtClean="0"/>
              <a:t>Definition of Psychology</a:t>
            </a:r>
            <a:endParaRPr lang="en-US" dirty="0"/>
          </a:p>
        </p:txBody>
      </p:sp>
      <p:sp>
        <p:nvSpPr>
          <p:cNvPr id="3" name="Content Placeholder 2"/>
          <p:cNvSpPr>
            <a:spLocks noGrp="1"/>
          </p:cNvSpPr>
          <p:nvPr>
            <p:ph idx="1"/>
          </p:nvPr>
        </p:nvSpPr>
        <p:spPr>
          <a:xfrm>
            <a:off x="457200" y="1905000"/>
            <a:ext cx="8229600" cy="4669536"/>
          </a:xfrm>
        </p:spPr>
        <p:txBody>
          <a:bodyPr>
            <a:normAutofit fontScale="77500" lnSpcReduction="20000"/>
          </a:bodyPr>
          <a:lstStyle/>
          <a:p>
            <a:r>
              <a:rPr lang="en-US" dirty="0" smtClean="0"/>
              <a:t>Psychology is the scientific study of behavior and mental processes.</a:t>
            </a:r>
          </a:p>
          <a:p>
            <a:pPr>
              <a:buNone/>
            </a:pPr>
            <a:endParaRPr lang="en-US" dirty="0" smtClean="0"/>
          </a:p>
          <a:p>
            <a:pPr lvl="0"/>
            <a:r>
              <a:rPr lang="en-US" dirty="0" smtClean="0"/>
              <a:t>Behavior = any action that can be observed and measured.</a:t>
            </a:r>
          </a:p>
          <a:p>
            <a:pPr lvl="0"/>
            <a:r>
              <a:rPr lang="en-US" dirty="0" smtClean="0"/>
              <a:t>Mental processes = cognitive activities (dreams, perceptions, thoughts, memories)</a:t>
            </a:r>
          </a:p>
          <a:p>
            <a:pPr>
              <a:buNone/>
            </a:pPr>
            <a:endParaRPr lang="en-US" dirty="0" smtClean="0"/>
          </a:p>
          <a:p>
            <a:r>
              <a:rPr lang="en-US" dirty="0" smtClean="0"/>
              <a:t>Psychologists also study people’s emotions and feelings as these affect behavior and mental processes.</a:t>
            </a:r>
          </a:p>
          <a:p>
            <a:pPr>
              <a:buNone/>
            </a:pPr>
            <a:endParaRPr lang="en-US" dirty="0" smtClean="0"/>
          </a:p>
          <a:p>
            <a:r>
              <a:rPr lang="en-US" dirty="0" smtClean="0"/>
              <a:t>Goal of psychology is to:</a:t>
            </a:r>
          </a:p>
          <a:p>
            <a:pPr lvl="1"/>
            <a:r>
              <a:rPr lang="en-US" dirty="0" smtClean="0"/>
              <a:t>Observe</a:t>
            </a:r>
          </a:p>
          <a:p>
            <a:pPr lvl="1"/>
            <a:r>
              <a:rPr lang="en-US" dirty="0" smtClean="0"/>
              <a:t>Describe</a:t>
            </a:r>
          </a:p>
          <a:p>
            <a:pPr lvl="1"/>
            <a:r>
              <a:rPr lang="en-US" dirty="0" smtClean="0"/>
              <a:t>Predict</a:t>
            </a:r>
          </a:p>
          <a:p>
            <a:pPr lvl="1"/>
            <a:r>
              <a:rPr lang="en-US" dirty="0" smtClean="0"/>
              <a:t>Control</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b="1" smtClean="0"/>
              <a:t>How does Psychology relate to Science?</a:t>
            </a:r>
          </a:p>
        </p:txBody>
      </p:sp>
      <p:sp>
        <p:nvSpPr>
          <p:cNvPr id="3" name="Content Placeholder 2"/>
          <p:cNvSpPr>
            <a:spLocks noGrp="1"/>
          </p:cNvSpPr>
          <p:nvPr>
            <p:ph idx="1"/>
          </p:nvPr>
        </p:nvSpPr>
        <p:spPr/>
        <p:txBody>
          <a:bodyPr/>
          <a:lstStyle/>
          <a:p>
            <a:pPr eaLnBrk="1" hangingPunct="1"/>
            <a:r>
              <a:rPr lang="en-US" smtClean="0">
                <a:ea typeface="ＭＳ Ｐゴシック" pitchFamily="34" charset="-128"/>
              </a:rPr>
              <a:t>Psychology is a social science, but still a SCIENCE</a:t>
            </a:r>
          </a:p>
          <a:p>
            <a:pPr lvl="1" eaLnBrk="1" hangingPunct="1"/>
            <a:r>
              <a:rPr lang="en-US" smtClean="0">
                <a:ea typeface="ＭＳ Ｐゴシック" pitchFamily="34" charset="-128"/>
              </a:rPr>
              <a:t>Psychologists use the </a:t>
            </a:r>
            <a:r>
              <a:rPr lang="en-US" b="1" smtClean="0">
                <a:ea typeface="ＭＳ Ｐゴシック" pitchFamily="34" charset="-128"/>
              </a:rPr>
              <a:t>scientific method</a:t>
            </a:r>
            <a:endParaRPr lang="en-US" smtClean="0">
              <a:ea typeface="ＭＳ Ｐゴシック" pitchFamily="34" charset="-128"/>
            </a:endParaRPr>
          </a:p>
          <a:p>
            <a:pPr lvl="1" eaLnBrk="1" hangingPunct="1"/>
            <a:r>
              <a:rPr lang="en-US" b="1" smtClean="0">
                <a:ea typeface="ＭＳ Ｐゴシック" pitchFamily="34" charset="-128"/>
              </a:rPr>
              <a:t>Scientific Method: </a:t>
            </a:r>
            <a:r>
              <a:rPr lang="en-US" smtClean="0">
                <a:ea typeface="ＭＳ Ｐゴシック" pitchFamily="34" charset="-128"/>
              </a:rPr>
              <a:t>Process of gaining knowledge by identifying problems, forming hypothesis, and then testing hypothesis with observation, experimentation and analysis</a:t>
            </a:r>
            <a:endParaRPr lang="en-US" b="1" smtClean="0">
              <a:ea typeface="ＭＳ Ｐゴシック" pitchFamily="34" charset="-128"/>
            </a:endParaRPr>
          </a:p>
        </p:txBody>
      </p:sp>
      <p:pic>
        <p:nvPicPr>
          <p:cNvPr id="4100" name="Picture 2" descr="C:\Users\beckr\AppData\Local\Microsoft\Windows\Temporary Internet Files\Content.IE5\SU2QFU9H\MC900233375[1].wmf"/>
          <p:cNvPicPr>
            <a:picLocks noChangeAspect="1" noChangeArrowheads="1"/>
          </p:cNvPicPr>
          <p:nvPr/>
        </p:nvPicPr>
        <p:blipFill>
          <a:blip r:embed="rId2" cstate="print"/>
          <a:srcRect/>
          <a:stretch>
            <a:fillRect/>
          </a:stretch>
        </p:blipFill>
        <p:spPr bwMode="auto">
          <a:xfrm>
            <a:off x="6629400" y="4757738"/>
            <a:ext cx="1966913" cy="17970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7924800" cy="4185761"/>
          </a:xfrm>
          <a:prstGeom prst="rect">
            <a:avLst/>
          </a:prstGeom>
        </p:spPr>
        <p:txBody>
          <a:bodyPr wrap="square">
            <a:spAutoFit/>
          </a:bodyPr>
          <a:lstStyle/>
          <a:p>
            <a:pPr algn="ctr"/>
            <a:r>
              <a:rPr lang="en-US" sz="2800" b="1" dirty="0" smtClean="0"/>
              <a:t>How does the APA define </a:t>
            </a:r>
            <a:br>
              <a:rPr lang="en-US" sz="2800" b="1" dirty="0" smtClean="0"/>
            </a:br>
            <a:r>
              <a:rPr lang="en-US" sz="2800" b="1" dirty="0" smtClean="0"/>
              <a:t>"psychology"?</a:t>
            </a:r>
          </a:p>
          <a:p>
            <a:endParaRPr lang="en-US" b="1" dirty="0"/>
          </a:p>
          <a:p>
            <a:endParaRPr lang="en-US" sz="2400" b="1" dirty="0" smtClean="0"/>
          </a:p>
          <a:p>
            <a:r>
              <a:rPr lang="en-US" sz="2400" dirty="0" smtClean="0"/>
              <a:t>Psychology is the study of the mind and behavior. The discipline embraces all aspects of the human experience — from the functions of the brain to the actions of nations, from child development to care for the aged. In every conceivable setting from scientific research centers to mental health care services, "the understanding of behavior" is the enterprise of psychologists.</a:t>
            </a:r>
            <a:endParaRPr lang="en-US" sz="2400" dirty="0"/>
          </a:p>
        </p:txBody>
      </p:sp>
      <p:sp>
        <p:nvSpPr>
          <p:cNvPr id="3" name="Rectangle 2"/>
          <p:cNvSpPr/>
          <p:nvPr/>
        </p:nvSpPr>
        <p:spPr>
          <a:xfrm>
            <a:off x="1143000" y="5029200"/>
            <a:ext cx="6760185" cy="92333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What’s the A.P.A.?</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4" name="Picture 3" descr="Picture 1.png"/>
          <p:cNvPicPr>
            <a:picLocks noChangeAspect="1"/>
          </p:cNvPicPr>
          <p:nvPr/>
        </p:nvPicPr>
        <p:blipFill>
          <a:blip r:embed="rId3" cstate="print"/>
          <a:srcRect/>
          <a:stretch>
            <a:fillRect/>
          </a:stretch>
        </p:blipFill>
        <p:spPr bwMode="auto">
          <a:xfrm>
            <a:off x="533400" y="5867400"/>
            <a:ext cx="7891463" cy="78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accel="50000" decel="5000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 the door…</a:t>
            </a:r>
            <a:endParaRPr lang="en-US" dirty="0"/>
          </a:p>
        </p:txBody>
      </p:sp>
      <p:sp>
        <p:nvSpPr>
          <p:cNvPr id="3" name="Content Placeholder 2"/>
          <p:cNvSpPr>
            <a:spLocks noGrp="1"/>
          </p:cNvSpPr>
          <p:nvPr>
            <p:ph idx="1"/>
          </p:nvPr>
        </p:nvSpPr>
        <p:spPr/>
        <p:txBody>
          <a:bodyPr/>
          <a:lstStyle/>
          <a:p>
            <a:r>
              <a:rPr lang="en-US" dirty="0" smtClean="0"/>
              <a:t>What do you know about psychology?</a:t>
            </a:r>
          </a:p>
          <a:p>
            <a:endParaRPr lang="en-US" dirty="0" smtClean="0"/>
          </a:p>
          <a:p>
            <a:endParaRPr lang="en-US" dirty="0" smtClean="0"/>
          </a:p>
          <a:p>
            <a:r>
              <a:rPr lang="en-US" dirty="0" smtClean="0"/>
              <a:t>What are you excited to learn about? What do you really want to learn?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472</TotalTime>
  <Words>181</Words>
  <Application>Microsoft Office PowerPoint</Application>
  <PresentationFormat>On-screen Show (4:3)</PresentationFormat>
  <Paragraphs>33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Welcome to the Wundt-er-ful World of Psychology!</vt:lpstr>
      <vt:lpstr>When I hear the word Psychology I think…</vt:lpstr>
      <vt:lpstr>Definition of Psychology</vt:lpstr>
      <vt:lpstr>How does Psychology relate to Science?</vt:lpstr>
      <vt:lpstr>Slide 5</vt:lpstr>
      <vt:lpstr>Ticket out the door…</vt:lpstr>
    </vt:vector>
  </TitlesOfParts>
  <Company>Peters Township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Wonderful World of Psychology!</dc:title>
  <dc:creator>Windows User</dc:creator>
  <cp:lastModifiedBy>Courtney Nicole Daloia</cp:lastModifiedBy>
  <cp:revision>38</cp:revision>
  <dcterms:created xsi:type="dcterms:W3CDTF">2013-08-23T18:02:40Z</dcterms:created>
  <dcterms:modified xsi:type="dcterms:W3CDTF">2014-08-26T16:43:58Z</dcterms:modified>
</cp:coreProperties>
</file>