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1/2/2014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bialist.com/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Abnormal Psychological Disorders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Anxiety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111" y="146460"/>
            <a:ext cx="7377778" cy="65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Anxiety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2"/>
            <a:ext cx="8229600" cy="4804078"/>
          </a:xfrm>
        </p:spPr>
        <p:txBody>
          <a:bodyPr/>
          <a:lstStyle/>
          <a:p>
            <a:r>
              <a:rPr lang="en-US" dirty="0" smtClean="0"/>
              <a:t>Anxiety – general state of dread or uneasiness in response to imagined danger</a:t>
            </a:r>
          </a:p>
          <a:p>
            <a:r>
              <a:rPr lang="en-US" dirty="0" smtClean="0"/>
              <a:t>Most common type of mental illness in US</a:t>
            </a:r>
          </a:p>
          <a:p>
            <a:r>
              <a:rPr lang="en-US" dirty="0" smtClean="0"/>
              <a:t>Affects 40 million Americans annually</a:t>
            </a:r>
          </a:p>
          <a:p>
            <a:r>
              <a:rPr lang="en-US" dirty="0" smtClean="0"/>
              <a:t>Generalized Anxiety Disorder – continuous or generalized anxiety</a:t>
            </a:r>
          </a:p>
          <a:p>
            <a:r>
              <a:rPr lang="en-US" dirty="0" smtClean="0"/>
              <a:t>Phobic Disorder</a:t>
            </a:r>
          </a:p>
          <a:p>
            <a:pPr lvl="1"/>
            <a:r>
              <a:rPr lang="en-US" i="1" dirty="0" smtClean="0"/>
              <a:t>Specific phobia </a:t>
            </a:r>
            <a:r>
              <a:rPr lang="en-US" dirty="0" smtClean="0"/>
              <a:t>– almost anything</a:t>
            </a:r>
          </a:p>
          <a:p>
            <a:pPr lvl="1"/>
            <a:r>
              <a:rPr lang="en-US" i="1" dirty="0" smtClean="0"/>
              <a:t>Social phobia </a:t>
            </a:r>
            <a:r>
              <a:rPr lang="en-US" dirty="0" smtClean="0"/>
              <a:t>– speaking in public</a:t>
            </a:r>
          </a:p>
          <a:p>
            <a:pPr lvl="1"/>
            <a:r>
              <a:rPr lang="en-US" i="1" dirty="0" smtClean="0"/>
              <a:t>Agoraphobia</a:t>
            </a:r>
            <a:r>
              <a:rPr lang="en-US" dirty="0" smtClean="0"/>
              <a:t> – fear of public place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Anxiety Disorders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a group of conditions where the primary symptoms are anxiety or defenses against anxiety.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the patient fears something awful </a:t>
            </a:r>
            <a:r>
              <a:rPr lang="en-US" b="1" i="1" dirty="0" smtClean="0">
                <a:latin typeface="Comic Sans MS" pitchFamily="66" charset="0"/>
              </a:rPr>
              <a:t>will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happen to them.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They are in a state of intense apprehension, uneasiness, uncertainty, or fear.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Content Placeholder 8" descr="anxie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219200"/>
            <a:ext cx="3810000" cy="2838450"/>
          </a:xfrm>
        </p:spPr>
      </p:pic>
      <p:pic>
        <p:nvPicPr>
          <p:cNvPr id="10" name="Picture 9" descr="nervous_sheep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038600"/>
            <a:ext cx="20574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Generalized Anxiety Disorder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GAD</a:t>
            </a:r>
            <a:endParaRPr lang="en-US" dirty="0"/>
          </a:p>
        </p:txBody>
      </p:sp>
      <p:pic>
        <p:nvPicPr>
          <p:cNvPr id="5" name="Content Placeholder 4" descr="untitled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2862" y="2658153"/>
            <a:ext cx="2107276" cy="29593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An anxiety disorder in which a person is continuously tense, apprehensive and in a state of autonomic nervous system arousal.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The patient is constantly tense and worried, feels inadequate, is oversensitive, can’t concentrate and suffers from insomnia.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Anxiety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2"/>
            <a:ext cx="8229600" cy="4804078"/>
          </a:xfrm>
        </p:spPr>
        <p:txBody>
          <a:bodyPr/>
          <a:lstStyle/>
          <a:p>
            <a:r>
              <a:rPr lang="en-US" dirty="0" smtClean="0"/>
              <a:t>Phobia </a:t>
            </a:r>
          </a:p>
          <a:p>
            <a:r>
              <a:rPr lang="en-US" dirty="0" smtClean="0"/>
              <a:t>Panic Disorder</a:t>
            </a:r>
          </a:p>
          <a:p>
            <a:r>
              <a:rPr lang="en-US" dirty="0" smtClean="0"/>
              <a:t>OCD </a:t>
            </a:r>
            <a:r>
              <a:rPr lang="en-US" sz="1400" dirty="0" smtClean="0">
                <a:solidFill>
                  <a:srgbClr val="FF0000"/>
                </a:solidFill>
              </a:rPr>
              <a:t>(As Good As it Gets, Matchstick Men)</a:t>
            </a:r>
          </a:p>
          <a:p>
            <a:pPr lvl="1"/>
            <a:r>
              <a:rPr lang="en-US" dirty="0" smtClean="0"/>
              <a:t>Compulsions – repeating behaviors</a:t>
            </a:r>
          </a:p>
          <a:p>
            <a:pPr lvl="1"/>
            <a:r>
              <a:rPr lang="en-US" dirty="0" smtClean="0"/>
              <a:t>Obsessions – uncontrollable thoughts</a:t>
            </a:r>
          </a:p>
          <a:p>
            <a:r>
              <a:rPr lang="en-US" dirty="0" smtClean="0"/>
              <a:t>PTSD </a:t>
            </a:r>
            <a:r>
              <a:rPr lang="en-US" sz="1400" dirty="0" smtClean="0">
                <a:solidFill>
                  <a:srgbClr val="FF0000"/>
                </a:solidFill>
              </a:rPr>
              <a:t>(Brothers, Reign Over Me)</a:t>
            </a:r>
            <a:endParaRPr lang="en-US" sz="1400" dirty="0" smtClean="0"/>
          </a:p>
          <a:p>
            <a:pPr lvl="1"/>
            <a:r>
              <a:rPr lang="en-US" dirty="0" smtClean="0"/>
              <a:t>Post-Traumatic Stress Disorder</a:t>
            </a:r>
          </a:p>
          <a:p>
            <a:pPr lvl="1"/>
            <a:r>
              <a:rPr lang="en-US" dirty="0" smtClean="0"/>
              <a:t>Can be caused by any traumatic event (not just war)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6437" y="708439"/>
            <a:ext cx="1610363" cy="1624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0534" y="2848973"/>
            <a:ext cx="2206266" cy="1610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00419" y="13258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Panic Disorder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An anxiety disorder marked by a minutes-long episode of intense dread in which a person experiences terror and accompanying chest pain, choking and other frightening sensations.</a:t>
            </a:r>
          </a:p>
          <a:p>
            <a:pPr eaLnBrk="1" hangingPunct="1"/>
            <a:endParaRPr lang="en-US" smtClean="0"/>
          </a:p>
        </p:txBody>
      </p:sp>
      <p:pic>
        <p:nvPicPr>
          <p:cNvPr id="5" name="Picture 5" descr="pan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676400"/>
            <a:ext cx="2501900" cy="3346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15148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Obsessive-compulsive disorder</a:t>
            </a:r>
          </a:p>
        </p:txBody>
      </p:sp>
      <p:pic>
        <p:nvPicPr>
          <p:cNvPr id="5" name="Content Placeholder 4" descr="germ_squishing_around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28600" y="762000"/>
            <a:ext cx="302895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219200"/>
            <a:ext cx="3657600" cy="42211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Persistent unwanted thoughts (obsessions) cause someone to feel the need (compulsion) to engage in a particular action.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Obsession about dirt and germs may lead to compulsive hand washing.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" name="Picture 5" descr="1-1-1-3-2-3-6-0-0-0-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44963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otobsessiv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525588"/>
            <a:ext cx="2619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Post-traumatic Stress Disorder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a.k.a. PTSD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6593"/>
            <a:ext cx="4038600" cy="400833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Flashbacks or nightmares following a person’s involvement in or observation of an extremely stressful event.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Memories of the even cause anxiety.</a:t>
            </a:r>
          </a:p>
        </p:txBody>
      </p:sp>
      <p:pic>
        <p:nvPicPr>
          <p:cNvPr id="6" name="Picture 5" descr="pts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29527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tsd-cp-36645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41910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Phobias</a:t>
            </a:r>
          </a:p>
        </p:txBody>
      </p:sp>
      <p:pic>
        <p:nvPicPr>
          <p:cNvPr id="5" name="Picture 6" descr="snake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762000"/>
            <a:ext cx="2438400" cy="22161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914400"/>
            <a:ext cx="48768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A person experiences sudden episodes of intense dread.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Must be an irrational fear.</a:t>
            </a:r>
          </a:p>
          <a:p>
            <a:pPr eaLnBrk="1" hangingPunct="1"/>
            <a:r>
              <a:rPr lang="en-US" smtClean="0">
                <a:latin typeface="Comic Sans MS" pitchFamily="66" charset="0"/>
                <a:hlinkClick r:id="rId3"/>
              </a:rPr>
              <a:t>Phobia List</a:t>
            </a:r>
            <a:endParaRPr lang="en-US" smtClean="0">
              <a:latin typeface="Comic Sans MS" pitchFamily="66" charset="0"/>
            </a:endParaRPr>
          </a:p>
          <a:p>
            <a:pPr eaLnBrk="1" hangingPunct="1"/>
            <a:endParaRPr lang="en-US" smtClean="0"/>
          </a:p>
        </p:txBody>
      </p:sp>
      <p:pic>
        <p:nvPicPr>
          <p:cNvPr id="6" name="Picture 4" descr="spider_pinch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0995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art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810000"/>
            <a:ext cx="2800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ickles-269x30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211638"/>
            <a:ext cx="213360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305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Abnormal Psychological Disorders</vt:lpstr>
      <vt:lpstr>Anxiety Disorders</vt:lpstr>
      <vt:lpstr>Anxiety Disorders</vt:lpstr>
      <vt:lpstr>Generalized Anxiety Disorder GAD</vt:lpstr>
      <vt:lpstr>Anxiety Disorders</vt:lpstr>
      <vt:lpstr>Panic Disorder</vt:lpstr>
      <vt:lpstr>Obsessive-compulsive disorder</vt:lpstr>
      <vt:lpstr>Post-traumatic Stress Disorder a.k.a. PTSD</vt:lpstr>
      <vt:lpstr>Phobias</vt:lpstr>
      <vt:lpstr>Slide 10</vt:lpstr>
    </vt:vector>
  </TitlesOfParts>
  <Company>Peters Township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Abnormal Psychological Disorders</dc:title>
  <dc:creator>Windows User</dc:creator>
  <cp:lastModifiedBy>Windows User</cp:lastModifiedBy>
  <cp:revision>1</cp:revision>
  <dcterms:created xsi:type="dcterms:W3CDTF">2014-01-02T12:42:14Z</dcterms:created>
  <dcterms:modified xsi:type="dcterms:W3CDTF">2014-01-02T12:44:05Z</dcterms:modified>
</cp:coreProperties>
</file>