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11C9-83CC-4302-A368-5D2B6BCA925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1E05-B3EB-490E-AADE-9B372C8F9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Picture 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Ways we can encode…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Visual Encoding</a:t>
            </a:r>
            <a:r>
              <a:rPr lang="en-US" dirty="0" smtClean="0">
                <a:latin typeface="Comic Sans MS" pitchFamily="66" charset="0"/>
              </a:rPr>
              <a:t>: the encoding of picture images.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Acoustic Encoding</a:t>
            </a:r>
            <a:r>
              <a:rPr lang="en-US" dirty="0" smtClean="0">
                <a:latin typeface="Comic Sans MS" pitchFamily="66" charset="0"/>
              </a:rPr>
              <a:t>: the encoding of sound, especially the sounds of words.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Semantic Encoding</a:t>
            </a:r>
            <a:r>
              <a:rPr lang="en-US" dirty="0" smtClean="0">
                <a:latin typeface="Comic Sans MS" pitchFamily="66" charset="0"/>
              </a:rPr>
              <a:t>: the encoding of meaning.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12" descr="book_worm_reading_book_l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4648200"/>
            <a:ext cx="1485900" cy="1485900"/>
          </a:xfrm>
        </p:spPr>
      </p:pic>
      <p:pic>
        <p:nvPicPr>
          <p:cNvPr id="6" name="Picture 7" descr="troll_picking_ear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1577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lien_eyes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16002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685800" y="152400"/>
            <a:ext cx="184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Encoding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Context Matters!!!</a:t>
            </a:r>
          </a:p>
        </p:txBody>
      </p:sp>
      <p:pic>
        <p:nvPicPr>
          <p:cNvPr id="5" name="Content Placeholder 4" descr="xbush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2286000" cy="25558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724400" cy="54102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Flashbulb Memories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Distinctly vivid, precise, concrete, long-lasting memories of a personal circumstance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Mood Congruent Memory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Happy people will better remember happy than sad materials, whereas sad people will better remember sad materials better than happy people</a:t>
            </a: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State Dependent Memory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You remember best when you are in the same state when you learned it.</a:t>
            </a:r>
          </a:p>
        </p:txBody>
      </p:sp>
      <p:pic>
        <p:nvPicPr>
          <p:cNvPr id="6" name="Picture 5" descr="_39147848_ojsimpsoncarchase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r_happy_angry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irl_lying_on_bed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81400"/>
            <a:ext cx="13620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im_studying_hg_cl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953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Constructive Memory</a:t>
            </a:r>
          </a:p>
        </p:txBody>
      </p:sp>
      <p:pic>
        <p:nvPicPr>
          <p:cNvPr id="5" name="Content Placeholder 4" descr="eiffel-t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038600"/>
            <a:ext cx="1812925" cy="24145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914400"/>
            <a:ext cx="6858000" cy="2514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Memories are not always what they seem.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Elizabeth Loftus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constructed memory is a created memory.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Misinformation effect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" name="Picture 6" descr="AAGR217~Ron-Guidry-Pitching-Action-Post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200977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lizabethLoftus2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2080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1_mediu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7432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Forgetting</a:t>
            </a:r>
          </a:p>
        </p:txBody>
      </p:sp>
      <p:pic>
        <p:nvPicPr>
          <p:cNvPr id="6" name="Picture 4" descr="pen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963" y="685800"/>
            <a:ext cx="855345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Forgetting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Retroactive Interference</a:t>
            </a:r>
            <a:r>
              <a:rPr lang="en-US" dirty="0" smtClean="0">
                <a:latin typeface="Comic Sans MS" pitchFamily="66" charset="0"/>
              </a:rPr>
              <a:t>: new information blocks out old information.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Proactive Interference</a:t>
            </a:r>
            <a:r>
              <a:rPr lang="en-US" dirty="0" smtClean="0">
                <a:latin typeface="Comic Sans MS" pitchFamily="66" charset="0"/>
              </a:rPr>
              <a:t>: old information blocks out new information.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Content Placeholder 6" descr="woman_slapping_man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733800"/>
            <a:ext cx="1887538" cy="241935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9600" y="6211888"/>
            <a:ext cx="472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Calling your new girlfriend by old girlfriends name.</a:t>
            </a:r>
          </a:p>
        </p:txBody>
      </p:sp>
      <p:pic>
        <p:nvPicPr>
          <p:cNvPr id="9" name="Picture 8" descr="school_bus_stop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27987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533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Getting a new bus number  and forgetting old bus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Storing Memories</a:t>
            </a:r>
          </a:p>
        </p:txBody>
      </p:sp>
      <p:pic>
        <p:nvPicPr>
          <p:cNvPr id="5" name="Content Placeholder 4" descr="cheerleaders_holding_girl_up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209800"/>
            <a:ext cx="2085975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5720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latin typeface="Comic Sans MS" pitchFamily="66" charset="0"/>
              </a:rPr>
              <a:t>Long Term-Potentiation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long-lasting enhancement in signal transmission between two neurons that results from stimulating them synchronously.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In other words…they learn to fire together and get better at it…creating a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Long Term Memory</a:t>
            </a:r>
          </a:p>
        </p:txBody>
      </p:sp>
      <p:pic>
        <p:nvPicPr>
          <p:cNvPr id="5" name="Content Placeholder 4" descr="ato0061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143000"/>
            <a:ext cx="2097088" cy="2024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Unlimited storehouse of information.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Explicit (declarative) memories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Implicit (non-declarative) memories</a:t>
            </a:r>
          </a:p>
        </p:txBody>
      </p:sp>
      <p:pic>
        <p:nvPicPr>
          <p:cNvPr id="6" name="Picture 5" descr="jlvn801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28194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Explicit Memories</a:t>
            </a:r>
            <a:br>
              <a:rPr lang="en-US" smtClean="0">
                <a:latin typeface="Comic Sans MS" pitchFamily="66" charset="0"/>
              </a:rPr>
            </a:br>
            <a:r>
              <a:rPr lang="en-US" sz="2000" smtClean="0">
                <a:latin typeface="Comic Sans MS" pitchFamily="66" charset="0"/>
              </a:rPr>
              <a:t>(Conscious recollection of memories)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latin typeface="Comic Sans MS" pitchFamily="66" charset="0"/>
              </a:rPr>
              <a:t>Episodic</a:t>
            </a:r>
            <a:r>
              <a:rPr lang="en-US" smtClean="0">
                <a:latin typeface="Comic Sans MS" pitchFamily="66" charset="0"/>
              </a:rPr>
              <a:t> Memories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The memory of autobiographical events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Times, places, associated emotions, and other contextual knowledge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Can be explicitly stated.</a:t>
            </a:r>
          </a:p>
          <a:p>
            <a:pPr eaLnBrk="1" hangingPunct="1"/>
            <a:r>
              <a:rPr lang="en-US" b="1" u="sng" smtClean="0">
                <a:latin typeface="Comic Sans MS" pitchFamily="66" charset="0"/>
              </a:rPr>
              <a:t>Semantic</a:t>
            </a:r>
            <a:r>
              <a:rPr lang="en-US" b="1" smtClean="0">
                <a:latin typeface="Comic Sans MS" pitchFamily="66" charset="0"/>
              </a:rPr>
              <a:t> </a:t>
            </a:r>
            <a:r>
              <a:rPr lang="en-US" smtClean="0">
                <a:latin typeface="Comic Sans MS" pitchFamily="66" charset="0"/>
              </a:rPr>
              <a:t>Memories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Your memory for meanings and general (impersonal) facts.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Ideas, meanings, concepts</a:t>
            </a:r>
          </a:p>
        </p:txBody>
      </p:sp>
      <p:pic>
        <p:nvPicPr>
          <p:cNvPr id="5" name="Content Placeholder 4" descr="kids_birthday_party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143000"/>
            <a:ext cx="3333750" cy="3333750"/>
          </a:xfrm>
        </p:spPr>
      </p:pic>
      <p:pic>
        <p:nvPicPr>
          <p:cNvPr id="6" name="Picture 5" descr="envelope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48200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ashington_waving_small_american_fla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038600"/>
            <a:ext cx="195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Implicit Memories</a:t>
            </a:r>
            <a:r>
              <a:rPr lang="en-US" sz="2000" smtClean="0">
                <a:latin typeface="Comic Sans MS" pitchFamily="66" charset="0"/>
              </a:rPr>
              <a:t/>
            </a:r>
            <a:br>
              <a:rPr lang="en-US" sz="2000" smtClean="0">
                <a:latin typeface="Comic Sans MS" pitchFamily="66" charset="0"/>
              </a:rPr>
            </a:br>
            <a:r>
              <a:rPr lang="en-US" sz="1800" smtClean="0">
                <a:latin typeface="Comic Sans MS" pitchFamily="66" charset="0"/>
              </a:rPr>
              <a:t>(Individual is unable to verbally "declare" these memory)</a:t>
            </a:r>
          </a:p>
        </p:txBody>
      </p:sp>
      <p:pic>
        <p:nvPicPr>
          <p:cNvPr id="5" name="Content Placeholder 4" descr="kid_bike_helmet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657600"/>
            <a:ext cx="1978025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Procedural Memories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Memory of how to perform tasks.</a:t>
            </a: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Conditioned Memories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Think of classical conditioning!</a:t>
            </a:r>
          </a:p>
          <a:p>
            <a:pPr lvl="1" eaLnBrk="1" hangingPunct="1"/>
            <a:r>
              <a:rPr lang="en-US" sz="1800" smtClean="0">
                <a:latin typeface="Comic Sans MS" pitchFamily="66" charset="0"/>
              </a:rPr>
              <a:t>Memories that have been associated with a CR.</a:t>
            </a:r>
          </a:p>
        </p:txBody>
      </p:sp>
      <p:pic>
        <p:nvPicPr>
          <p:cNvPr id="6" name="Picture 5" descr="major_sports_football_focu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29125"/>
            <a:ext cx="3333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994-09-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 out a piece of paper and name all the Presidents…</a:t>
            </a:r>
            <a:endParaRPr lang="en-US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38835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omic Sans MS" pitchFamily="66" charset="0"/>
              </a:rPr>
              <a:t>Can you name all of the states?</a:t>
            </a:r>
          </a:p>
        </p:txBody>
      </p:sp>
      <p:pic>
        <p:nvPicPr>
          <p:cNvPr id="57346" name="Picture 2" descr="http://01.edu-cdn.com/worksheet-image/402096/list-50-states-alphabetical-or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6482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Encoding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46783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Primacy Effect</a:t>
            </a:r>
          </a:p>
          <a:p>
            <a:pPr lvl="1" eaLnBrk="1" hangingPunct="1"/>
            <a:r>
              <a:rPr lang="en-US" sz="1800" b="1" smtClean="0">
                <a:latin typeface="Comic Sans MS" pitchFamily="66" charset="0"/>
              </a:rPr>
              <a:t>The first number/letter/word in a list will be remembered the most.</a:t>
            </a: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Recency Effect</a:t>
            </a:r>
          </a:p>
          <a:p>
            <a:pPr lvl="1" eaLnBrk="1" hangingPunct="1"/>
            <a:r>
              <a:rPr lang="en-US" sz="1800" b="1" smtClean="0">
                <a:latin typeface="Comic Sans MS" pitchFamily="66" charset="0"/>
              </a:rPr>
              <a:t>The last word heard in a list will be one of the most remembered. </a:t>
            </a: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Serial Positioning Effect</a:t>
            </a:r>
          </a:p>
          <a:p>
            <a:pPr eaLnBrk="1" hangingPunct="1"/>
            <a:endParaRPr lang="en-US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" name="Content Placeholder 5" descr="george_washington_raise_sword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304800"/>
            <a:ext cx="2505075" cy="3333750"/>
          </a:xfrm>
        </p:spPr>
      </p:pic>
      <p:pic>
        <p:nvPicPr>
          <p:cNvPr id="7" name="Picture 6" descr="obama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be_penny_revolve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657600"/>
            <a:ext cx="22098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3" name="Picture 8" descr="File:Serial posi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778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Spacing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10400" cy="2286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DO NOT CRAM!!!!!!!!!!!!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Ebbinghaus’s Forgetting Curve</a:t>
            </a:r>
          </a:p>
        </p:txBody>
      </p:sp>
      <p:pic>
        <p:nvPicPr>
          <p:cNvPr id="5" name="Content Placeholder 4" descr="tim_fell_asleep_studying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533400"/>
            <a:ext cx="2362200" cy="2362200"/>
          </a:xfrm>
        </p:spPr>
      </p:pic>
      <p:pic>
        <p:nvPicPr>
          <p:cNvPr id="6" name="Picture 4" descr="fortgetting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76600"/>
            <a:ext cx="52847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352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Long Term Memory</vt:lpstr>
      <vt:lpstr>Explicit Memories (Conscious recollection of memories)</vt:lpstr>
      <vt:lpstr>Implicit Memories (Individual is unable to verbally "declare" these memory)</vt:lpstr>
      <vt:lpstr>Take out a piece of paper and name all the Presidents…</vt:lpstr>
      <vt:lpstr>Can you name all of the states?</vt:lpstr>
      <vt:lpstr>Encoding Information</vt:lpstr>
      <vt:lpstr>Slide 8</vt:lpstr>
      <vt:lpstr>Spacing Effect</vt:lpstr>
      <vt:lpstr>The Ways we can encode…</vt:lpstr>
      <vt:lpstr>The Context Matters!!!</vt:lpstr>
      <vt:lpstr>Constructive Memory</vt:lpstr>
      <vt:lpstr>Forgetting</vt:lpstr>
      <vt:lpstr>Forgetting</vt:lpstr>
      <vt:lpstr>Storing Memories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2013-11-25T12:23:26Z</dcterms:created>
  <dcterms:modified xsi:type="dcterms:W3CDTF">2013-11-25T12:24:40Z</dcterms:modified>
</cp:coreProperties>
</file>