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3"/>
  </p:notesMasterIdLst>
  <p:sldIdLst>
    <p:sldId id="279" r:id="rId2"/>
    <p:sldId id="280" r:id="rId3"/>
    <p:sldId id="281" r:id="rId4"/>
    <p:sldId id="257" r:id="rId5"/>
    <p:sldId id="258" r:id="rId6"/>
    <p:sldId id="259" r:id="rId7"/>
    <p:sldId id="260" r:id="rId8"/>
    <p:sldId id="282" r:id="rId9"/>
    <p:sldId id="295" r:id="rId10"/>
    <p:sldId id="261" r:id="rId11"/>
    <p:sldId id="305" r:id="rId12"/>
    <p:sldId id="306" r:id="rId13"/>
    <p:sldId id="307" r:id="rId14"/>
    <p:sldId id="308" r:id="rId15"/>
    <p:sldId id="309" r:id="rId16"/>
    <p:sldId id="298" r:id="rId17"/>
    <p:sldId id="299" r:id="rId18"/>
    <p:sldId id="303" r:id="rId19"/>
    <p:sldId id="300" r:id="rId20"/>
    <p:sldId id="301" r:id="rId21"/>
    <p:sldId id="30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BC20F-9DD2-452D-8B2C-E398ED5C70F7}" type="datetimeFigureOut">
              <a:rPr lang="en-US" smtClean="0"/>
              <a:pPr/>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D8D65-7A38-4A5E-B158-EDD4BEF1F5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Gage was a foreman</a:t>
            </a:r>
            <a:r>
              <a:rPr lang="en-US" baseline="0" dirty="0" smtClean="0"/>
              <a:t> for a railroad company in the 1800s.  A rock blasting accident caused a rod to go through his head, destroying much of his brain’s left frontal lobe.</a:t>
            </a:r>
            <a:endParaRPr lang="en-US" dirty="0"/>
          </a:p>
        </p:txBody>
      </p:sp>
      <p:sp>
        <p:nvSpPr>
          <p:cNvPr id="4" name="Slide Number Placeholder 3"/>
          <p:cNvSpPr>
            <a:spLocks noGrp="1"/>
          </p:cNvSpPr>
          <p:nvPr>
            <p:ph type="sldNum" sz="quarter" idx="10"/>
          </p:nvPr>
        </p:nvSpPr>
        <p:spPr/>
        <p:txBody>
          <a:bodyPr/>
          <a:lstStyle/>
          <a:p>
            <a:fld id="{033D8D65-7A38-4A5E-B158-EDD4BEF1F50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4153B-E954-4D2B-828D-344CD1B061EB}" type="slidenum">
              <a:rPr lang="en-US"/>
              <a:pPr/>
              <a:t>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CT (computerized tomography) uses a sophisticated X ray machine combined with a computer to create a detailed picture of the body’s tissues and structure. Usually a special dye called a contrast material will be injected prior to the scan. This makes it easier to see abnormal tissue due to specific absorption rates. </a:t>
            </a:r>
            <a:br>
              <a:rPr lang="en-US"/>
            </a:b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1246A-B324-47C8-BD31-48D8E6E9DAD8}" type="slidenum">
              <a:rPr lang="en-US"/>
              <a:pPr/>
              <a:t>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A CT or CAT scan (computed tomography) is a much more sensitive imaging technique than x-ray, allowing high definition not only of the bony structures, but of the soft tissues. Clear images of organs such as the brain, muscles, joint structures, veins and arteries, as well as anomalies like tumors and hemorrhages may be obtained with or without the injection of contrasting dye.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1B6B4-D57C-4637-9194-8D04FD2C02AC}" type="slidenum">
              <a:rPr lang="en-US"/>
              <a:pPr/>
              <a:t>10</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b="1">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DC52A-26D9-449D-95DD-9FF89C8BC9E4}" type="slidenum">
              <a:rPr lang="en-US"/>
              <a:pPr/>
              <a:t>11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b="1"/>
              <a:t>Preview Question 7: What are the four lobes of the cerebral cortex, and where are they located?</a:t>
            </a:r>
            <a:endParaRPr lang="en-US" b="1">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A9D43-6B73-46D3-9438-2900D0E8C324}" type="slidenum">
              <a:rPr lang="en-US"/>
              <a:pPr/>
              <a:t>12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b="1"/>
              <a:t>Preview Question 8: What are the functions of the cerebral cortex?</a:t>
            </a:r>
            <a:endParaRPr lang="en-US" b="1">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4EDC2-74C2-4426-A14D-E3A83D1C1F73}" type="slidenum">
              <a:rPr lang="en-US"/>
              <a:pPr/>
              <a:t>13</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b="1"/>
              <a:t>Preview Question 8: What are the functions of the cerebral cortex?</a:t>
            </a:r>
            <a:endParaRPr lang="en-US" b="1">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2177DEF-3E16-47B3-881B-F1B168E8F28D}" type="datetimeFigureOut">
              <a:rPr lang="en-US" smtClean="0"/>
              <a:pPr/>
              <a:t>2/18/2014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E2CCD54-EAB2-4A76-BAE7-B5DF058056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177DEF-3E16-47B3-881B-F1B168E8F28D}"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CCD54-EAB2-4A76-BAE7-B5DF058056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177DEF-3E16-47B3-881B-F1B168E8F28D}"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CCD54-EAB2-4A76-BAE7-B5DF058056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4E224E3-8439-405F-A5D4-0B8DA8E5AF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177DEF-3E16-47B3-881B-F1B168E8F28D}"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CCD54-EAB2-4A76-BAE7-B5DF058056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177DEF-3E16-47B3-881B-F1B168E8F28D}"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CCD54-EAB2-4A76-BAE7-B5DF058056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177DEF-3E16-47B3-881B-F1B168E8F28D}"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CCD54-EAB2-4A76-BAE7-B5DF058056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2177DEF-3E16-47B3-881B-F1B168E8F28D}" type="datetimeFigureOut">
              <a:rPr lang="en-US" smtClean="0"/>
              <a:pPr/>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2CCD54-EAB2-4A76-BAE7-B5DF058056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177DEF-3E16-47B3-881B-F1B168E8F28D}" type="datetimeFigureOut">
              <a:rPr lang="en-US" smtClean="0"/>
              <a:pPr/>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2CCD54-EAB2-4A76-BAE7-B5DF058056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77DEF-3E16-47B3-881B-F1B168E8F28D}" type="datetimeFigureOut">
              <a:rPr lang="en-US" smtClean="0"/>
              <a:pPr/>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2CCD54-EAB2-4A76-BAE7-B5DF058056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177DEF-3E16-47B3-881B-F1B168E8F28D}"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CCD54-EAB2-4A76-BAE7-B5DF058056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177DEF-3E16-47B3-881B-F1B168E8F28D}"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E2CCD54-EAB2-4A76-BAE7-B5DF0580567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177DEF-3E16-47B3-881B-F1B168E8F28D}" type="datetimeFigureOut">
              <a:rPr lang="en-US" smtClean="0"/>
              <a:pPr/>
              <a:t>2/18/2014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E2CCD54-EAB2-4A76-BAE7-B5DF0580567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819400" y="228600"/>
            <a:ext cx="3276600" cy="1143000"/>
          </a:xfrm>
        </p:spPr>
        <p:txBody>
          <a:bodyPr/>
          <a:lstStyle/>
          <a:p>
            <a:pPr eaLnBrk="1" hangingPunct="1"/>
            <a:r>
              <a:rPr lang="en-US" u="sng" dirty="0" smtClean="0">
                <a:latin typeface="Comic Sans MS" pitchFamily="66" charset="0"/>
              </a:rPr>
              <a:t>The Brain</a:t>
            </a:r>
          </a:p>
        </p:txBody>
      </p:sp>
      <p:sp>
        <p:nvSpPr>
          <p:cNvPr id="4" name="Content Placeholder 3"/>
          <p:cNvSpPr>
            <a:spLocks noGrp="1"/>
          </p:cNvSpPr>
          <p:nvPr>
            <p:ph sz="half" idx="2"/>
          </p:nvPr>
        </p:nvSpPr>
        <p:spPr/>
        <p:txBody>
          <a:bodyPr/>
          <a:lstStyle/>
          <a:p>
            <a:pPr eaLnBrk="1" hangingPunct="1"/>
            <a:r>
              <a:rPr lang="en-US" smtClean="0">
                <a:latin typeface="Comic Sans MS" pitchFamily="66" charset="0"/>
              </a:rPr>
              <a:t>Made up of neurons and glial cells.</a:t>
            </a:r>
          </a:p>
          <a:p>
            <a:pPr eaLnBrk="1" hangingPunct="1"/>
            <a:r>
              <a:rPr lang="en-US" smtClean="0">
                <a:latin typeface="Comic Sans MS" pitchFamily="66" charset="0"/>
              </a:rPr>
              <a:t>Glial cells support neural cells.</a:t>
            </a:r>
          </a:p>
        </p:txBody>
      </p:sp>
      <p:pic>
        <p:nvPicPr>
          <p:cNvPr id="16388" name="Picture 5" descr="brain2.gif"/>
          <p:cNvPicPr>
            <a:picLocks noChangeAspect="1"/>
          </p:cNvPicPr>
          <p:nvPr/>
        </p:nvPicPr>
        <p:blipFill>
          <a:blip r:embed="rId2" cstate="print"/>
          <a:srcRect/>
          <a:stretch>
            <a:fillRect/>
          </a:stretch>
        </p:blipFill>
        <p:spPr bwMode="auto">
          <a:xfrm>
            <a:off x="0" y="1143000"/>
            <a:ext cx="4800600" cy="3797300"/>
          </a:xfrm>
          <a:prstGeom prst="rect">
            <a:avLst/>
          </a:prstGeom>
          <a:noFill/>
          <a:ln w="9525">
            <a:noFill/>
            <a:miter lim="800000"/>
            <a:headEnd/>
            <a:tailEnd/>
          </a:ln>
        </p:spPr>
      </p:pic>
      <p:sp>
        <p:nvSpPr>
          <p:cNvPr id="9" name="TextBox 8"/>
          <p:cNvSpPr txBox="1">
            <a:spLocks noChangeArrowheads="1"/>
          </p:cNvSpPr>
          <p:nvPr/>
        </p:nvSpPr>
        <p:spPr bwMode="auto">
          <a:xfrm>
            <a:off x="1371600" y="5486400"/>
            <a:ext cx="3276600" cy="646331"/>
          </a:xfrm>
          <a:prstGeom prst="rect">
            <a:avLst/>
          </a:prstGeom>
          <a:noFill/>
          <a:ln w="9525">
            <a:noFill/>
            <a:miter lim="800000"/>
            <a:headEnd/>
            <a:tailEnd/>
          </a:ln>
        </p:spPr>
        <p:txBody>
          <a:bodyPr>
            <a:spAutoFit/>
          </a:bodyPr>
          <a:lstStyle/>
          <a:p>
            <a:r>
              <a:rPr lang="en-US" dirty="0" smtClean="0">
                <a:latin typeface="Comic Sans MS" pitchFamily="66" charset="0"/>
              </a:rPr>
              <a:t>Your parents are </a:t>
            </a:r>
            <a:r>
              <a:rPr lang="en-US" dirty="0" err="1" smtClean="0">
                <a:latin typeface="Comic Sans MS" pitchFamily="66" charset="0"/>
              </a:rPr>
              <a:t>glial</a:t>
            </a:r>
            <a:r>
              <a:rPr lang="en-US" dirty="0" smtClean="0">
                <a:latin typeface="Comic Sans MS" pitchFamily="66" charset="0"/>
              </a:rPr>
              <a:t> cells. They take care of you!</a:t>
            </a:r>
            <a:endParaRPr lang="en-US" dirty="0">
              <a:latin typeface="Comic Sans MS" pitchFamily="66" charset="0"/>
            </a:endParaRPr>
          </a:p>
        </p:txBody>
      </p:sp>
      <p:pic>
        <p:nvPicPr>
          <p:cNvPr id="10" name="Picture 9" descr="woman_with_tray_of_cookies_hg_clr.gif"/>
          <p:cNvPicPr>
            <a:picLocks noChangeAspect="1"/>
          </p:cNvPicPr>
          <p:nvPr/>
        </p:nvPicPr>
        <p:blipFill>
          <a:blip r:embed="rId3" cstate="print"/>
          <a:srcRect/>
          <a:stretch>
            <a:fillRect/>
          </a:stretch>
        </p:blipFill>
        <p:spPr bwMode="auto">
          <a:xfrm>
            <a:off x="4953000" y="3733800"/>
            <a:ext cx="3333750" cy="2533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76200"/>
            <a:ext cx="8229600" cy="1143000"/>
          </a:xfrm>
        </p:spPr>
        <p:txBody>
          <a:bodyPr/>
          <a:lstStyle/>
          <a:p>
            <a:r>
              <a:rPr lang="en-US" sz="4000">
                <a:solidFill>
                  <a:schemeClr val="tx1"/>
                </a:solidFill>
                <a:latin typeface="Palatino Linotype" pitchFamily="18" charset="0"/>
              </a:rPr>
              <a:t>The Cerebral Cortex</a:t>
            </a:r>
          </a:p>
        </p:txBody>
      </p:sp>
      <p:sp>
        <p:nvSpPr>
          <p:cNvPr id="73731" name="Rectangle 3"/>
          <p:cNvSpPr>
            <a:spLocks noGrp="1" noChangeArrowheads="1"/>
          </p:cNvSpPr>
          <p:nvPr>
            <p:ph type="body" sz="half" idx="1"/>
          </p:nvPr>
        </p:nvSpPr>
        <p:spPr>
          <a:xfrm>
            <a:off x="457200" y="1219200"/>
            <a:ext cx="8305800" cy="1143000"/>
          </a:xfrm>
        </p:spPr>
        <p:txBody>
          <a:bodyPr/>
          <a:lstStyle/>
          <a:p>
            <a:pPr marL="0" indent="0" algn="ctr">
              <a:lnSpc>
                <a:spcPct val="90000"/>
              </a:lnSpc>
              <a:buFont typeface="Wingdings" pitchFamily="2" charset="2"/>
              <a:buNone/>
            </a:pPr>
            <a:r>
              <a:rPr lang="en-US" sz="2400">
                <a:latin typeface="Palatino Linotype" pitchFamily="18" charset="0"/>
              </a:rPr>
              <a:t>The intricate fabric of interconnected neural cells that covers the cerebral hemispheres. It is the body’s ultimate control and information processing center.</a:t>
            </a:r>
          </a:p>
        </p:txBody>
      </p:sp>
      <p:pic>
        <p:nvPicPr>
          <p:cNvPr id="73732" name="Picture 4" descr="MyersPEL1e_fig_02_13"/>
          <p:cNvPicPr>
            <a:picLocks noChangeAspect="1" noChangeArrowheads="1"/>
          </p:cNvPicPr>
          <p:nvPr/>
        </p:nvPicPr>
        <p:blipFill>
          <a:blip r:embed="rId3" cstate="print"/>
          <a:srcRect/>
          <a:stretch>
            <a:fillRect/>
          </a:stretch>
        </p:blipFill>
        <p:spPr bwMode="auto">
          <a:xfrm>
            <a:off x="838200" y="2438400"/>
            <a:ext cx="7467600" cy="4256088"/>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7813"/>
            <a:ext cx="8229600" cy="792162"/>
          </a:xfrm>
        </p:spPr>
        <p:txBody>
          <a:bodyPr/>
          <a:lstStyle/>
          <a:p>
            <a:r>
              <a:rPr lang="en-US" sz="4000" b="0">
                <a:latin typeface="Palatino Linotype" pitchFamily="18" charset="0"/>
              </a:rPr>
              <a:t>Structure of the Cortex</a:t>
            </a:r>
          </a:p>
        </p:txBody>
      </p:sp>
      <p:sp>
        <p:nvSpPr>
          <p:cNvPr id="83971" name="Rectangle 3"/>
          <p:cNvSpPr>
            <a:spLocks noGrp="1" noChangeArrowheads="1"/>
          </p:cNvSpPr>
          <p:nvPr>
            <p:ph type="body" sz="half" idx="1"/>
          </p:nvPr>
        </p:nvSpPr>
        <p:spPr>
          <a:xfrm>
            <a:off x="0" y="990600"/>
            <a:ext cx="9144000" cy="457200"/>
          </a:xfrm>
        </p:spPr>
        <p:txBody>
          <a:bodyPr>
            <a:normAutofit/>
          </a:bodyPr>
          <a:lstStyle/>
          <a:p>
            <a:pPr marL="0" indent="0" algn="ctr">
              <a:buFont typeface="Wingdings" pitchFamily="2" charset="2"/>
              <a:buNone/>
            </a:pPr>
            <a:r>
              <a:rPr lang="en-US" sz="2400">
                <a:latin typeface="Palatino Linotype" pitchFamily="18" charset="0"/>
              </a:rPr>
              <a:t>Each brain hemisphere is divided into four lobes</a:t>
            </a:r>
            <a:endParaRPr lang="en-US" sz="2400">
              <a:solidFill>
                <a:srgbClr val="6600CC"/>
              </a:solidFill>
              <a:latin typeface="Palatino Linotype" pitchFamily="18" charset="0"/>
            </a:endParaRPr>
          </a:p>
        </p:txBody>
      </p:sp>
      <p:pic>
        <p:nvPicPr>
          <p:cNvPr id="83972" name="Picture 4" descr="Myers9e_fig_2_2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1524000"/>
            <a:ext cx="8001000" cy="5097463"/>
          </a:xfrm>
          <a:prstGeom prst="rect">
            <a:avLst/>
          </a:prstGeom>
          <a:noFill/>
        </p:spPr>
      </p:pic>
      <p:sp>
        <p:nvSpPr>
          <p:cNvPr id="83973" name="Text Box 5"/>
          <p:cNvSpPr txBox="1">
            <a:spLocks noChangeArrowheads="1"/>
          </p:cNvSpPr>
          <p:nvPr/>
        </p:nvSpPr>
        <p:spPr bwMode="auto">
          <a:xfrm>
            <a:off x="0" y="1676400"/>
            <a:ext cx="1752600" cy="2225675"/>
          </a:xfrm>
          <a:prstGeom prst="rect">
            <a:avLst/>
          </a:prstGeom>
          <a:noFill/>
          <a:ln w="9525">
            <a:noFill/>
            <a:miter lim="800000"/>
            <a:headEnd/>
            <a:tailEnd/>
          </a:ln>
          <a:effectLst/>
        </p:spPr>
        <p:txBody>
          <a:bodyPr>
            <a:spAutoFit/>
          </a:bodyPr>
          <a:lstStyle/>
          <a:p>
            <a:pPr algn="ctr">
              <a:spcBef>
                <a:spcPct val="50000"/>
              </a:spcBef>
            </a:pPr>
            <a:r>
              <a:rPr lang="en-US" sz="2000" b="1"/>
              <a:t>Frontal Lobe: Speaking, muscle movements, making plans and judgments.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76200"/>
            <a:ext cx="8229600" cy="914400"/>
          </a:xfrm>
        </p:spPr>
        <p:txBody>
          <a:bodyPr/>
          <a:lstStyle/>
          <a:p>
            <a:r>
              <a:rPr lang="en-US" sz="4000" b="0">
                <a:latin typeface="Palatino Linotype" pitchFamily="18" charset="0"/>
              </a:rPr>
              <a:t>Functions of the Cortex</a:t>
            </a:r>
          </a:p>
        </p:txBody>
      </p:sp>
      <p:sp>
        <p:nvSpPr>
          <p:cNvPr id="79875" name="Rectangle 3"/>
          <p:cNvSpPr>
            <a:spLocks noGrp="1" noChangeArrowheads="1"/>
          </p:cNvSpPr>
          <p:nvPr>
            <p:ph type="body" sz="half" idx="1"/>
          </p:nvPr>
        </p:nvSpPr>
        <p:spPr>
          <a:xfrm>
            <a:off x="533400" y="914400"/>
            <a:ext cx="8062913" cy="1752600"/>
          </a:xfrm>
        </p:spPr>
        <p:txBody>
          <a:bodyPr/>
          <a:lstStyle/>
          <a:p>
            <a:pPr marL="406400" indent="-406400">
              <a:buClr>
                <a:schemeClr val="tx1"/>
              </a:buClr>
              <a:buFontTx/>
              <a:buChar char="•"/>
            </a:pPr>
            <a:r>
              <a:rPr lang="en-US" sz="2400">
                <a:latin typeface="Palatino Linotype" pitchFamily="18" charset="0"/>
              </a:rPr>
              <a:t>The</a:t>
            </a:r>
            <a:r>
              <a:rPr lang="en-US" sz="2400">
                <a:solidFill>
                  <a:srgbClr val="0000FF"/>
                </a:solidFill>
                <a:latin typeface="Palatino Linotype" pitchFamily="18" charset="0"/>
              </a:rPr>
              <a:t> Motor Cortex </a:t>
            </a:r>
            <a:r>
              <a:rPr lang="en-US" sz="2400">
                <a:latin typeface="Palatino Linotype" pitchFamily="18" charset="0"/>
              </a:rPr>
              <a:t>is the area at the rear of the frontal lobes that control voluntary movements. </a:t>
            </a:r>
          </a:p>
          <a:p>
            <a:pPr marL="406400" indent="-406400">
              <a:buClr>
                <a:schemeClr val="tx1"/>
              </a:buClr>
              <a:buFontTx/>
              <a:buChar char="•"/>
            </a:pPr>
            <a:r>
              <a:rPr lang="en-US" sz="2400">
                <a:latin typeface="Palatino Linotype" pitchFamily="18" charset="0"/>
              </a:rPr>
              <a:t>The </a:t>
            </a:r>
            <a:r>
              <a:rPr lang="en-US" sz="2400">
                <a:solidFill>
                  <a:srgbClr val="0000FF"/>
                </a:solidFill>
                <a:latin typeface="Palatino Linotype" pitchFamily="18" charset="0"/>
              </a:rPr>
              <a:t>Sensory Cortex</a:t>
            </a:r>
            <a:r>
              <a:rPr lang="en-US" sz="2400">
                <a:latin typeface="Palatino Linotype" pitchFamily="18" charset="0"/>
              </a:rPr>
              <a:t> (parietal cortex) receives information from skin surface and sense organs.</a:t>
            </a:r>
          </a:p>
        </p:txBody>
      </p:sp>
      <p:pic>
        <p:nvPicPr>
          <p:cNvPr id="79876" name="Picture 4" descr="MyersPEL1e_fig_02_16"/>
          <p:cNvPicPr>
            <a:picLocks noGrp="1" noChangeAspect="1" noChangeArrowheads="1"/>
          </p:cNvPicPr>
          <p:nvPr>
            <p:ph sz="half" idx="2"/>
          </p:nvPr>
        </p:nvPicPr>
        <p:blipFill>
          <a:blip r:embed="rId3" cstate="print"/>
          <a:srcRect/>
          <a:stretch>
            <a:fillRect/>
          </a:stretch>
        </p:blipFill>
        <p:spPr>
          <a:xfrm>
            <a:off x="914400" y="2632075"/>
            <a:ext cx="7086600" cy="421005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brainsensory"/>
          <p:cNvPicPr>
            <a:picLocks noChangeAspect="1" noChangeArrowheads="1"/>
          </p:cNvPicPr>
          <p:nvPr/>
        </p:nvPicPr>
        <p:blipFill>
          <a:blip r:embed="rId3" cstate="print"/>
          <a:srcRect/>
          <a:stretch>
            <a:fillRect/>
          </a:stretch>
        </p:blipFill>
        <p:spPr bwMode="auto">
          <a:xfrm>
            <a:off x="228600" y="0"/>
            <a:ext cx="6497638" cy="6858000"/>
          </a:xfrm>
          <a:prstGeom prst="rect">
            <a:avLst/>
          </a:prstGeom>
          <a:noFill/>
        </p:spPr>
      </p:pic>
      <p:pic>
        <p:nvPicPr>
          <p:cNvPr id="81923" name="Picture 3" descr="f_f03motrsoma"/>
          <p:cNvPicPr>
            <a:picLocks noChangeAspect="1" noChangeArrowheads="1"/>
          </p:cNvPicPr>
          <p:nvPr/>
        </p:nvPicPr>
        <p:blipFill>
          <a:blip r:embed="rId4" cstate="print"/>
          <a:srcRect/>
          <a:stretch>
            <a:fillRect/>
          </a:stretch>
        </p:blipFill>
        <p:spPr bwMode="auto">
          <a:xfrm>
            <a:off x="5534025" y="4095750"/>
            <a:ext cx="3609975" cy="276225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r>
              <a:rPr lang="en-US" sz="4000">
                <a:solidFill>
                  <a:schemeClr val="tx2"/>
                </a:solidFill>
                <a:latin typeface="Palatino Linotype" pitchFamily="18" charset="0"/>
              </a:rPr>
              <a:t>Reticular Formation</a:t>
            </a:r>
          </a:p>
        </p:txBody>
      </p:sp>
      <p:sp>
        <p:nvSpPr>
          <p:cNvPr id="68611" name="Rectangle 3"/>
          <p:cNvSpPr>
            <a:spLocks noChangeArrowheads="1"/>
          </p:cNvSpPr>
          <p:nvPr/>
        </p:nvSpPr>
        <p:spPr bwMode="auto">
          <a:xfrm>
            <a:off x="457200" y="1219200"/>
            <a:ext cx="4724400" cy="4648200"/>
          </a:xfrm>
          <a:prstGeom prst="rect">
            <a:avLst/>
          </a:prstGeom>
          <a:noFill/>
          <a:ln w="9525">
            <a:noFill/>
            <a:miter lim="800000"/>
            <a:headEnd/>
            <a:tailEnd/>
          </a:ln>
          <a:effectLst/>
        </p:spPr>
        <p:txBody>
          <a:bodyPr/>
          <a:lstStyle/>
          <a:p>
            <a:pPr marL="225425" indent="-225425" eaLnBrk="1" hangingPunct="1">
              <a:spcBef>
                <a:spcPct val="25000"/>
              </a:spcBef>
              <a:spcAft>
                <a:spcPct val="40000"/>
              </a:spcAft>
              <a:buClr>
                <a:schemeClr val="tx1"/>
              </a:buClr>
              <a:buFontTx/>
              <a:buChar char="•"/>
            </a:pPr>
            <a:endParaRPr lang="en-US" sz="2600">
              <a:solidFill>
                <a:srgbClr val="0000FF"/>
              </a:solidFill>
              <a:latin typeface="Palatino Linotype" pitchFamily="18" charset="0"/>
            </a:endParaRPr>
          </a:p>
          <a:p>
            <a:pPr marL="225425" indent="-225425" eaLnBrk="1" hangingPunct="1">
              <a:spcBef>
                <a:spcPct val="25000"/>
              </a:spcBef>
              <a:spcAft>
                <a:spcPct val="40000"/>
              </a:spcAft>
              <a:buClr>
                <a:schemeClr val="tx1"/>
              </a:buClr>
              <a:buFontTx/>
              <a:buChar char="•"/>
            </a:pPr>
            <a:r>
              <a:rPr lang="en-US" sz="2600">
                <a:solidFill>
                  <a:srgbClr val="0000FF"/>
                </a:solidFill>
                <a:latin typeface="Palatino Linotype" pitchFamily="18" charset="0"/>
              </a:rPr>
              <a:t>Reticular Formation</a:t>
            </a:r>
            <a:r>
              <a:rPr lang="en-US" sz="2600">
                <a:solidFill>
                  <a:srgbClr val="6600CC"/>
                </a:solidFill>
                <a:latin typeface="Palatino Linotype" pitchFamily="18" charset="0"/>
              </a:rPr>
              <a:t> </a:t>
            </a:r>
            <a:r>
              <a:rPr lang="en-US" sz="2600">
                <a:latin typeface="Palatino Linotype" pitchFamily="18" charset="0"/>
              </a:rPr>
              <a:t>is</a:t>
            </a:r>
            <a:r>
              <a:rPr lang="en-US" sz="2600">
                <a:solidFill>
                  <a:srgbClr val="6600CC"/>
                </a:solidFill>
                <a:latin typeface="Palatino Linotype" pitchFamily="18" charset="0"/>
              </a:rPr>
              <a:t> </a:t>
            </a:r>
            <a:r>
              <a:rPr lang="en-US" sz="2600">
                <a:latin typeface="Palatino Linotype" pitchFamily="18" charset="0"/>
              </a:rPr>
              <a:t>a nerve network in the brainstem that plays an important role in controlling arousal.</a:t>
            </a:r>
          </a:p>
          <a:p>
            <a:pPr marL="225425" indent="-225425" eaLnBrk="1" hangingPunct="1">
              <a:spcBef>
                <a:spcPct val="25000"/>
              </a:spcBef>
              <a:spcAft>
                <a:spcPct val="40000"/>
              </a:spcAft>
              <a:buClr>
                <a:schemeClr val="tx1"/>
              </a:buClr>
              <a:buFontTx/>
              <a:buChar char="•"/>
            </a:pPr>
            <a:r>
              <a:rPr lang="en-US" sz="2400">
                <a:latin typeface="Palatino Linotype" pitchFamily="18" charset="0"/>
              </a:rPr>
              <a:t>Damage to this causes a disorder called </a:t>
            </a:r>
            <a:r>
              <a:rPr lang="en-US" sz="2400">
                <a:solidFill>
                  <a:srgbClr val="0000FF"/>
                </a:solidFill>
                <a:latin typeface="Palatino Linotype" pitchFamily="18" charset="0"/>
              </a:rPr>
              <a:t>narcolepsy</a:t>
            </a:r>
            <a:r>
              <a:rPr lang="en-US" sz="2400">
                <a:latin typeface="Palatino Linotype" pitchFamily="18" charset="0"/>
              </a:rPr>
              <a:t> in which a person falls asleep suddenly during the daytime and cannot resist the sleep.</a:t>
            </a:r>
          </a:p>
          <a:p>
            <a:pPr marL="225425" indent="-225425" eaLnBrk="1" hangingPunct="1">
              <a:spcBef>
                <a:spcPct val="25000"/>
              </a:spcBef>
              <a:spcAft>
                <a:spcPct val="40000"/>
              </a:spcAft>
              <a:buClr>
                <a:schemeClr val="tx1"/>
              </a:buClr>
              <a:buFontTx/>
              <a:buChar char="•"/>
            </a:pPr>
            <a:endParaRPr lang="en-US" sz="2400">
              <a:latin typeface="Palatino Linotype" pitchFamily="18" charset="0"/>
            </a:endParaRPr>
          </a:p>
        </p:txBody>
      </p:sp>
      <p:pic>
        <p:nvPicPr>
          <p:cNvPr id="6861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0" y="0"/>
            <a:ext cx="4572000" cy="4133850"/>
          </a:xfrm>
          <a:prstGeom prst="rect">
            <a:avLst/>
          </a:prstGeom>
          <a:noFill/>
        </p:spPr>
      </p:pic>
      <p:pic>
        <p:nvPicPr>
          <p:cNvPr id="68613" name="Picture 5" descr="Narcolepsy2"/>
          <p:cNvPicPr>
            <a:picLocks noChangeAspect="1" noChangeArrowheads="1"/>
          </p:cNvPicPr>
          <p:nvPr/>
        </p:nvPicPr>
        <p:blipFill>
          <a:blip r:embed="rId3" cstate="print"/>
          <a:srcRect/>
          <a:stretch>
            <a:fillRect/>
          </a:stretch>
        </p:blipFill>
        <p:spPr bwMode="auto">
          <a:xfrm>
            <a:off x="5105400" y="3810000"/>
            <a:ext cx="3810000" cy="2876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7" dur="500"/>
                                        <p:tgtEl>
                                          <p:spTgt spid="686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blinds(horizontal)">
                                      <p:cBhvr>
                                        <p:cTn id="12"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a:xfrm>
            <a:off x="381000" y="0"/>
            <a:ext cx="8229600" cy="1143000"/>
          </a:xfrm>
        </p:spPr>
        <p:txBody>
          <a:bodyPr/>
          <a:lstStyle/>
          <a:p>
            <a:r>
              <a:rPr lang="en-US" sz="4000">
                <a:solidFill>
                  <a:schemeClr val="tx1"/>
                </a:solidFill>
                <a:latin typeface="Palatino Linotype" pitchFamily="18" charset="0"/>
              </a:rPr>
              <a:t>Association Areas</a:t>
            </a:r>
          </a:p>
        </p:txBody>
      </p:sp>
      <p:sp>
        <p:nvSpPr>
          <p:cNvPr id="78850" name="Rectangle 2"/>
          <p:cNvSpPr>
            <a:spLocks noGrp="1" noChangeArrowheads="1"/>
          </p:cNvSpPr>
          <p:nvPr>
            <p:ph idx="1"/>
          </p:nvPr>
        </p:nvSpPr>
        <p:spPr>
          <a:xfrm>
            <a:off x="609600" y="1447800"/>
            <a:ext cx="7772400" cy="1249363"/>
          </a:xfrm>
        </p:spPr>
        <p:txBody>
          <a:bodyPr>
            <a:normAutofit fontScale="77500" lnSpcReduction="20000"/>
          </a:bodyPr>
          <a:lstStyle/>
          <a:p>
            <a:pPr marL="0" indent="0" algn="ctr">
              <a:buFont typeface="Wingdings" pitchFamily="2" charset="2"/>
              <a:buNone/>
            </a:pPr>
            <a:r>
              <a:rPr lang="en-US" sz="2800" dirty="0">
                <a:latin typeface="Palatino Linotype" pitchFamily="18" charset="0"/>
              </a:rPr>
              <a:t>More intelligent animals have increased “uncommitted” or association areas of the cortex.  These areas are responsible for integrating and acting on information received and processed  by sensory areas.   </a:t>
            </a:r>
          </a:p>
        </p:txBody>
      </p:sp>
      <p:pic>
        <p:nvPicPr>
          <p:cNvPr id="78852" name="Picture 4" descr="MyersPEL1e_fig_02_19"/>
          <p:cNvPicPr>
            <a:picLocks noChangeAspect="1" noChangeArrowheads="1"/>
          </p:cNvPicPr>
          <p:nvPr/>
        </p:nvPicPr>
        <p:blipFill>
          <a:blip r:embed="rId2" cstate="print"/>
          <a:srcRect/>
          <a:stretch>
            <a:fillRect/>
          </a:stretch>
        </p:blipFill>
        <p:spPr bwMode="auto">
          <a:xfrm>
            <a:off x="457200" y="3200400"/>
            <a:ext cx="8305800" cy="329565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1143000"/>
          </a:xfrm>
        </p:spPr>
        <p:txBody>
          <a:bodyPr>
            <a:normAutofit fontScale="90000"/>
          </a:bodyPr>
          <a:lstStyle/>
          <a:p>
            <a:pPr eaLnBrk="1" hangingPunct="1"/>
            <a:r>
              <a:rPr lang="en-US" dirty="0" smtClean="0">
                <a:latin typeface="Comic Sans MS" pitchFamily="66" charset="0"/>
              </a:rPr>
              <a:t>Areas of the Cerebral Cortex</a:t>
            </a:r>
          </a:p>
        </p:txBody>
      </p:sp>
      <p:pic>
        <p:nvPicPr>
          <p:cNvPr id="5" name="Content Placeholder 4" descr="9549.jpg"/>
          <p:cNvPicPr>
            <a:picLocks noGrp="1" noChangeAspect="1"/>
          </p:cNvPicPr>
          <p:nvPr>
            <p:ph sz="half" idx="1"/>
          </p:nvPr>
        </p:nvPicPr>
        <p:blipFill>
          <a:blip r:embed="rId2" cstate="print"/>
          <a:srcRect/>
          <a:stretch>
            <a:fillRect/>
          </a:stretch>
        </p:blipFill>
        <p:spPr>
          <a:xfrm>
            <a:off x="0" y="1600200"/>
            <a:ext cx="4791075" cy="3833813"/>
          </a:xfrm>
        </p:spPr>
      </p:pic>
      <p:sp>
        <p:nvSpPr>
          <p:cNvPr id="4" name="Content Placeholder 3"/>
          <p:cNvSpPr>
            <a:spLocks noGrp="1"/>
          </p:cNvSpPr>
          <p:nvPr>
            <p:ph sz="half" idx="2"/>
          </p:nvPr>
        </p:nvSpPr>
        <p:spPr>
          <a:xfrm>
            <a:off x="4648200" y="1600200"/>
            <a:ext cx="4267200" cy="4525963"/>
          </a:xfrm>
        </p:spPr>
        <p:txBody>
          <a:bodyPr/>
          <a:lstStyle/>
          <a:p>
            <a:pPr eaLnBrk="1" hangingPunct="1"/>
            <a:r>
              <a:rPr lang="en-US" smtClean="0">
                <a:latin typeface="Comic Sans MS" pitchFamily="66" charset="0"/>
              </a:rPr>
              <a:t>Divided into eight lobes, four in each hemisphere (frontal, parietal, occipital and temporal).</a:t>
            </a:r>
          </a:p>
          <a:p>
            <a:pPr eaLnBrk="1" hangingPunct="1"/>
            <a:r>
              <a:rPr lang="en-US" smtClean="0">
                <a:latin typeface="Comic Sans MS" pitchFamily="66" charset="0"/>
              </a:rPr>
              <a:t>Any area not dealing with our senses or muscle movements are called </a:t>
            </a:r>
            <a:r>
              <a:rPr lang="en-US" b="1" smtClean="0">
                <a:latin typeface="Comic Sans MS" pitchFamily="66" charset="0"/>
              </a:rPr>
              <a:t>association areas</a:t>
            </a:r>
            <a:r>
              <a:rPr lang="en-US" smtClean="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152400"/>
            <a:ext cx="8229600" cy="1143000"/>
          </a:xfrm>
        </p:spPr>
        <p:txBody>
          <a:bodyPr/>
          <a:lstStyle/>
          <a:p>
            <a:pPr eaLnBrk="1" hangingPunct="1"/>
            <a:r>
              <a:rPr lang="en-US" dirty="0" smtClean="0">
                <a:latin typeface="Comic Sans MS" pitchFamily="66" charset="0"/>
              </a:rPr>
              <a:t>Frontal Lobe</a:t>
            </a:r>
          </a:p>
        </p:txBody>
      </p:sp>
      <p:sp>
        <p:nvSpPr>
          <p:cNvPr id="3" name="Content Placeholder 2"/>
          <p:cNvSpPr>
            <a:spLocks noGrp="1"/>
          </p:cNvSpPr>
          <p:nvPr>
            <p:ph sz="half" idx="1"/>
          </p:nvPr>
        </p:nvSpPr>
        <p:spPr>
          <a:xfrm>
            <a:off x="228600" y="1600200"/>
            <a:ext cx="4267200" cy="4525963"/>
          </a:xfrm>
        </p:spPr>
        <p:txBody>
          <a:bodyPr/>
          <a:lstStyle/>
          <a:p>
            <a:pPr eaLnBrk="1" hangingPunct="1"/>
            <a:r>
              <a:rPr lang="en-US" smtClean="0">
                <a:latin typeface="Comic Sans MS" pitchFamily="66" charset="0"/>
              </a:rPr>
              <a:t>Deals with planning, maintaining emotional control and abstract thought.</a:t>
            </a:r>
          </a:p>
          <a:p>
            <a:pPr eaLnBrk="1" hangingPunct="1"/>
            <a:r>
              <a:rPr lang="en-US" smtClean="0">
                <a:latin typeface="Comic Sans MS" pitchFamily="66" charset="0"/>
              </a:rPr>
              <a:t>Contains Broca’s Area.</a:t>
            </a:r>
          </a:p>
          <a:p>
            <a:pPr eaLnBrk="1" hangingPunct="1"/>
            <a:r>
              <a:rPr lang="en-US" smtClean="0">
                <a:latin typeface="Comic Sans MS" pitchFamily="66" charset="0"/>
              </a:rPr>
              <a:t>Broca’s Aphasia.</a:t>
            </a:r>
          </a:p>
          <a:p>
            <a:pPr eaLnBrk="1" hangingPunct="1"/>
            <a:r>
              <a:rPr lang="en-US" smtClean="0">
                <a:latin typeface="Comic Sans MS" pitchFamily="66" charset="0"/>
              </a:rPr>
              <a:t>Contains Motor Cortex.</a:t>
            </a:r>
          </a:p>
        </p:txBody>
      </p:sp>
      <p:pic>
        <p:nvPicPr>
          <p:cNvPr id="5" name="Content Placeholder 4" descr="big_smile_hg_clr.gif"/>
          <p:cNvPicPr>
            <a:picLocks noGrp="1" noChangeAspect="1"/>
          </p:cNvPicPr>
          <p:nvPr>
            <p:ph sz="half" idx="2"/>
          </p:nvPr>
        </p:nvPicPr>
        <p:blipFill>
          <a:blip r:embed="rId2" cstate="print"/>
          <a:srcRect/>
          <a:stretch>
            <a:fillRect/>
          </a:stretch>
        </p:blipFill>
        <p:spPr>
          <a:xfrm>
            <a:off x="5486400" y="1447800"/>
            <a:ext cx="2971800" cy="1733550"/>
          </a:xfrm>
        </p:spPr>
      </p:pic>
      <p:pic>
        <p:nvPicPr>
          <p:cNvPr id="6" name="Picture 5" descr="pharaoh_egyptian_dancing_hg_clr.gif"/>
          <p:cNvPicPr>
            <a:picLocks noChangeAspect="1"/>
          </p:cNvPicPr>
          <p:nvPr/>
        </p:nvPicPr>
        <p:blipFill>
          <a:blip r:embed="rId3" cstate="print"/>
          <a:srcRect/>
          <a:stretch>
            <a:fillRect/>
          </a:stretch>
        </p:blipFill>
        <p:spPr bwMode="auto">
          <a:xfrm>
            <a:off x="5791200" y="3200400"/>
            <a:ext cx="2562225"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Language</a:t>
            </a:r>
            <a:endParaRPr lang="en-US" dirty="0"/>
          </a:p>
        </p:txBody>
      </p:sp>
      <p:sp>
        <p:nvSpPr>
          <p:cNvPr id="3" name="Content Placeholder 2"/>
          <p:cNvSpPr>
            <a:spLocks noGrp="1"/>
          </p:cNvSpPr>
          <p:nvPr>
            <p:ph sz="half" idx="1"/>
          </p:nvPr>
        </p:nvSpPr>
        <p:spPr/>
        <p:txBody>
          <a:bodyPr/>
          <a:lstStyle/>
          <a:p>
            <a:r>
              <a:rPr lang="en-US" b="1" u="sng" dirty="0" err="1" smtClean="0"/>
              <a:t>Broca’s</a:t>
            </a:r>
            <a:endParaRPr lang="en-US" b="1" u="sng" dirty="0" smtClean="0"/>
          </a:p>
          <a:p>
            <a:pPr lvl="1"/>
            <a:r>
              <a:rPr lang="en-US" dirty="0" smtClean="0"/>
              <a:t>Location = Frontal lobe</a:t>
            </a:r>
          </a:p>
          <a:p>
            <a:pPr lvl="1"/>
            <a:r>
              <a:rPr lang="en-US" dirty="0" smtClean="0"/>
              <a:t>Produces language</a:t>
            </a:r>
          </a:p>
          <a:p>
            <a:pPr lvl="1"/>
            <a:r>
              <a:rPr lang="en-US" dirty="0" smtClean="0"/>
              <a:t>Damage to this area causes problems creating </a:t>
            </a:r>
            <a:r>
              <a:rPr lang="en-US" b="1" u="sng" dirty="0" smtClean="0"/>
              <a:t>speech</a:t>
            </a:r>
            <a:r>
              <a:rPr lang="en-US" dirty="0" smtClean="0"/>
              <a:t>.</a:t>
            </a:r>
          </a:p>
          <a:p>
            <a:pPr lvl="1"/>
            <a:endParaRPr lang="en-US" dirty="0"/>
          </a:p>
        </p:txBody>
      </p:sp>
      <p:sp>
        <p:nvSpPr>
          <p:cNvPr id="4" name="Content Placeholder 3"/>
          <p:cNvSpPr>
            <a:spLocks noGrp="1"/>
          </p:cNvSpPr>
          <p:nvPr>
            <p:ph sz="half" idx="2"/>
          </p:nvPr>
        </p:nvSpPr>
        <p:spPr>
          <a:xfrm>
            <a:off x="4648200" y="2438399"/>
            <a:ext cx="4038600" cy="3916525"/>
          </a:xfrm>
        </p:spPr>
        <p:txBody>
          <a:bodyPr/>
          <a:lstStyle/>
          <a:p>
            <a:r>
              <a:rPr lang="en-US" b="1" u="sng" dirty="0" err="1" smtClean="0"/>
              <a:t>Wernicke’s</a:t>
            </a:r>
            <a:endParaRPr lang="en-US" b="1" u="sng" dirty="0" smtClean="0"/>
          </a:p>
          <a:p>
            <a:pPr lvl="1"/>
            <a:r>
              <a:rPr lang="en-US" dirty="0" smtClean="0"/>
              <a:t>Location = temporal lobe</a:t>
            </a:r>
          </a:p>
          <a:p>
            <a:pPr lvl="1"/>
            <a:r>
              <a:rPr lang="en-US" dirty="0" smtClean="0"/>
              <a:t>Effects </a:t>
            </a:r>
            <a:r>
              <a:rPr lang="en-US" b="1" u="sng" dirty="0" smtClean="0"/>
              <a:t>understanding</a:t>
            </a:r>
            <a:r>
              <a:rPr lang="en-US" dirty="0" smtClean="0"/>
              <a:t> of written and spoken language</a:t>
            </a:r>
          </a:p>
          <a:p>
            <a:pPr lvl="1"/>
            <a:endParaRPr lang="en-US" dirty="0"/>
          </a:p>
        </p:txBody>
      </p:sp>
      <p:pic>
        <p:nvPicPr>
          <p:cNvPr id="1026" name="Picture 2" descr="BrocasAreaSmall.png"/>
          <p:cNvPicPr>
            <a:picLocks noChangeAspect="1" noChangeArrowheads="1"/>
          </p:cNvPicPr>
          <p:nvPr/>
        </p:nvPicPr>
        <p:blipFill>
          <a:blip r:embed="rId2" cstate="print"/>
          <a:srcRect/>
          <a:stretch>
            <a:fillRect/>
          </a:stretch>
        </p:blipFill>
        <p:spPr bwMode="auto">
          <a:xfrm>
            <a:off x="5029200" y="0"/>
            <a:ext cx="3472303" cy="2362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228600"/>
            <a:ext cx="8229600" cy="1143000"/>
          </a:xfrm>
        </p:spPr>
        <p:txBody>
          <a:bodyPr/>
          <a:lstStyle/>
          <a:p>
            <a:pPr eaLnBrk="1" hangingPunct="1"/>
            <a:r>
              <a:rPr lang="en-US" dirty="0" smtClean="0">
                <a:latin typeface="Comic Sans MS" pitchFamily="66" charset="0"/>
              </a:rPr>
              <a:t>Parietal Lobes</a:t>
            </a:r>
          </a:p>
        </p:txBody>
      </p:sp>
      <p:pic>
        <p:nvPicPr>
          <p:cNvPr id="5" name="Content Placeholder 4" descr="tim_getting_shoulder_massage_hg_clr.gif"/>
          <p:cNvPicPr>
            <a:picLocks noGrp="1" noChangeAspect="1"/>
          </p:cNvPicPr>
          <p:nvPr>
            <p:ph sz="half" idx="1"/>
          </p:nvPr>
        </p:nvPicPr>
        <p:blipFill>
          <a:blip r:embed="rId2" cstate="print"/>
          <a:srcRect/>
          <a:stretch>
            <a:fillRect/>
          </a:stretch>
        </p:blipFill>
        <p:spPr>
          <a:xfrm>
            <a:off x="2286000" y="3524250"/>
            <a:ext cx="3333750" cy="3333750"/>
          </a:xfrm>
        </p:spPr>
      </p:pic>
      <p:sp>
        <p:nvSpPr>
          <p:cNvPr id="4" name="Content Placeholder 3"/>
          <p:cNvSpPr>
            <a:spLocks noGrp="1"/>
          </p:cNvSpPr>
          <p:nvPr>
            <p:ph sz="half" idx="2"/>
          </p:nvPr>
        </p:nvSpPr>
        <p:spPr>
          <a:xfrm>
            <a:off x="4953000" y="1371600"/>
            <a:ext cx="4038600" cy="4434840"/>
          </a:xfrm>
        </p:spPr>
        <p:txBody>
          <a:bodyPr/>
          <a:lstStyle/>
          <a:p>
            <a:pPr eaLnBrk="1" hangingPunct="1"/>
            <a:r>
              <a:rPr lang="en-US" dirty="0" smtClean="0">
                <a:latin typeface="Comic Sans MS" pitchFamily="66" charset="0"/>
              </a:rPr>
              <a:t>Located at the top of our head.</a:t>
            </a:r>
          </a:p>
          <a:p>
            <a:pPr eaLnBrk="1" hangingPunct="1"/>
            <a:r>
              <a:rPr lang="en-US" dirty="0" smtClean="0">
                <a:latin typeface="Comic Sans MS" pitchFamily="66" charset="0"/>
              </a:rPr>
              <a:t>Contains the </a:t>
            </a:r>
            <a:r>
              <a:rPr lang="en-US" dirty="0" err="1" smtClean="0">
                <a:latin typeface="Comic Sans MS" pitchFamily="66" charset="0"/>
              </a:rPr>
              <a:t>somato</a:t>
            </a:r>
            <a:r>
              <a:rPr lang="en-US" dirty="0" smtClean="0">
                <a:latin typeface="Comic Sans MS" pitchFamily="66" charset="0"/>
              </a:rPr>
              <a:t>-sensory cortex.</a:t>
            </a:r>
          </a:p>
          <a:p>
            <a:pPr eaLnBrk="1" hangingPunct="1"/>
            <a:r>
              <a:rPr lang="en-US" dirty="0" smtClean="0">
                <a:latin typeface="Comic Sans MS" pitchFamily="66" charset="0"/>
              </a:rPr>
              <a:t>Rest are association areas.</a:t>
            </a:r>
          </a:p>
          <a:p>
            <a:pPr eaLnBrk="1" hangingPunct="1"/>
            <a:endParaRPr lang="en-US" dirty="0" smtClean="0"/>
          </a:p>
        </p:txBody>
      </p:sp>
      <p:pic>
        <p:nvPicPr>
          <p:cNvPr id="6" name="Picture 5" descr="porcupine_chair_prick_hg_clr.gif"/>
          <p:cNvPicPr>
            <a:picLocks noChangeAspect="1"/>
          </p:cNvPicPr>
          <p:nvPr/>
        </p:nvPicPr>
        <p:blipFill>
          <a:blip r:embed="rId3" cstate="print"/>
          <a:srcRect/>
          <a:stretch>
            <a:fillRect/>
          </a:stretch>
        </p:blipFill>
        <p:spPr bwMode="auto">
          <a:xfrm>
            <a:off x="152400" y="914400"/>
            <a:ext cx="22098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dirty="0" smtClean="0"/>
              <a:t>Ways to study the Brain!!!</a:t>
            </a:r>
          </a:p>
        </p:txBody>
      </p:sp>
      <p:sp>
        <p:nvSpPr>
          <p:cNvPr id="3" name="Content Placeholder 2"/>
          <p:cNvSpPr>
            <a:spLocks noGrp="1"/>
          </p:cNvSpPr>
          <p:nvPr>
            <p:ph sz="half" idx="1"/>
          </p:nvPr>
        </p:nvSpPr>
        <p:spPr>
          <a:xfrm>
            <a:off x="457200" y="1295400"/>
            <a:ext cx="4038600" cy="4373563"/>
          </a:xfrm>
        </p:spPr>
        <p:txBody>
          <a:bodyPr/>
          <a:lstStyle/>
          <a:p>
            <a:pPr eaLnBrk="1" hangingPunct="1"/>
            <a:r>
              <a:rPr lang="en-US" dirty="0" smtClean="0"/>
              <a:t>Accidents: </a:t>
            </a:r>
            <a:r>
              <a:rPr lang="en-US" dirty="0" err="1" smtClean="0"/>
              <a:t>Phineas</a:t>
            </a:r>
            <a:r>
              <a:rPr lang="en-US" dirty="0" smtClean="0"/>
              <a:t> Gage.</a:t>
            </a:r>
          </a:p>
          <a:p>
            <a:pPr lvl="1"/>
            <a:r>
              <a:rPr lang="en-US" dirty="0" smtClean="0"/>
              <a:t>Left frontal lobe damaged.</a:t>
            </a:r>
          </a:p>
          <a:p>
            <a:pPr lvl="1"/>
            <a:r>
              <a:rPr lang="en-US" dirty="0" smtClean="0"/>
              <a:t>Changed personality and behavior</a:t>
            </a:r>
          </a:p>
          <a:p>
            <a:pPr lvl="1"/>
            <a:r>
              <a:rPr lang="en-US" dirty="0" smtClean="0"/>
              <a:t>Friends called him “no longer Gage”</a:t>
            </a:r>
          </a:p>
        </p:txBody>
      </p:sp>
      <p:pic>
        <p:nvPicPr>
          <p:cNvPr id="17412" name="Content Placeholder 4" descr="brain_reading_hg_clr.gif"/>
          <p:cNvPicPr>
            <a:picLocks noGrp="1" noChangeAspect="1"/>
          </p:cNvPicPr>
          <p:nvPr>
            <p:ph sz="half" idx="2"/>
          </p:nvPr>
        </p:nvPicPr>
        <p:blipFill>
          <a:blip r:embed="rId3" cstate="print"/>
          <a:srcRect/>
          <a:stretch>
            <a:fillRect/>
          </a:stretch>
        </p:blipFill>
        <p:spPr>
          <a:xfrm>
            <a:off x="3505200" y="914400"/>
            <a:ext cx="3333750" cy="3333750"/>
          </a:xfrm>
        </p:spPr>
      </p:pic>
      <p:pic>
        <p:nvPicPr>
          <p:cNvPr id="6" name="Picture 5" descr="insertion.jpg"/>
          <p:cNvPicPr>
            <a:picLocks noChangeAspect="1"/>
          </p:cNvPicPr>
          <p:nvPr/>
        </p:nvPicPr>
        <p:blipFill>
          <a:blip r:embed="rId4" cstate="print"/>
          <a:srcRect/>
          <a:stretch>
            <a:fillRect/>
          </a:stretch>
        </p:blipFill>
        <p:spPr bwMode="auto">
          <a:xfrm>
            <a:off x="381000" y="4564062"/>
            <a:ext cx="3784600" cy="2293938"/>
          </a:xfrm>
          <a:prstGeom prst="rect">
            <a:avLst/>
          </a:prstGeom>
          <a:noFill/>
          <a:ln w="9525">
            <a:noFill/>
            <a:miter lim="800000"/>
            <a:headEnd/>
            <a:tailEnd/>
          </a:ln>
        </p:spPr>
      </p:pic>
      <p:pic>
        <p:nvPicPr>
          <p:cNvPr id="8" name="Picture 7" descr="GageSkulls.jpg"/>
          <p:cNvPicPr>
            <a:picLocks noChangeAspect="1"/>
          </p:cNvPicPr>
          <p:nvPr/>
        </p:nvPicPr>
        <p:blipFill>
          <a:blip r:embed="rId5" cstate="print"/>
          <a:srcRect/>
          <a:stretch>
            <a:fillRect/>
          </a:stretch>
        </p:blipFill>
        <p:spPr bwMode="auto">
          <a:xfrm>
            <a:off x="6461125" y="2895600"/>
            <a:ext cx="2682875"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457200"/>
            <a:ext cx="8229600" cy="1143000"/>
          </a:xfrm>
        </p:spPr>
        <p:txBody>
          <a:bodyPr/>
          <a:lstStyle/>
          <a:p>
            <a:pPr eaLnBrk="1" hangingPunct="1"/>
            <a:r>
              <a:rPr lang="en-US" dirty="0" smtClean="0">
                <a:latin typeface="Comic Sans MS" pitchFamily="66" charset="0"/>
              </a:rPr>
              <a:t>Temporal Lobes</a:t>
            </a:r>
          </a:p>
        </p:txBody>
      </p:sp>
      <p:sp>
        <p:nvSpPr>
          <p:cNvPr id="3" name="Content Placeholder 2"/>
          <p:cNvSpPr>
            <a:spLocks noGrp="1"/>
          </p:cNvSpPr>
          <p:nvPr>
            <p:ph sz="half" idx="1"/>
          </p:nvPr>
        </p:nvSpPr>
        <p:spPr/>
        <p:txBody>
          <a:bodyPr/>
          <a:lstStyle/>
          <a:p>
            <a:pPr eaLnBrk="1" hangingPunct="1"/>
            <a:r>
              <a:rPr lang="en-US" dirty="0" smtClean="0">
                <a:latin typeface="Comic Sans MS" pitchFamily="66" charset="0"/>
              </a:rPr>
              <a:t>Process sound sensed by ears.</a:t>
            </a:r>
          </a:p>
          <a:p>
            <a:pPr eaLnBrk="1" hangingPunct="1"/>
            <a:r>
              <a:rPr lang="en-US" dirty="0" smtClean="0">
                <a:latin typeface="Comic Sans MS" pitchFamily="66" charset="0"/>
              </a:rPr>
              <a:t>Contains </a:t>
            </a:r>
            <a:r>
              <a:rPr lang="en-US" dirty="0" err="1" smtClean="0">
                <a:latin typeface="Comic Sans MS" pitchFamily="66" charset="0"/>
              </a:rPr>
              <a:t>Wernicke’s</a:t>
            </a:r>
            <a:r>
              <a:rPr lang="en-US" dirty="0" smtClean="0">
                <a:latin typeface="Comic Sans MS" pitchFamily="66" charset="0"/>
              </a:rPr>
              <a:t> area.</a:t>
            </a:r>
          </a:p>
          <a:p>
            <a:pPr eaLnBrk="1" hangingPunct="1"/>
            <a:r>
              <a:rPr lang="en-US" dirty="0" err="1" smtClean="0">
                <a:latin typeface="Comic Sans MS" pitchFamily="66" charset="0"/>
              </a:rPr>
              <a:t>Wernicke’s</a:t>
            </a:r>
            <a:r>
              <a:rPr lang="en-US" dirty="0" smtClean="0">
                <a:latin typeface="Comic Sans MS" pitchFamily="66" charset="0"/>
              </a:rPr>
              <a:t> Aphasia</a:t>
            </a:r>
            <a:br>
              <a:rPr lang="en-US" dirty="0" smtClean="0">
                <a:latin typeface="Comic Sans MS" pitchFamily="66" charset="0"/>
              </a:rPr>
            </a:br>
            <a:r>
              <a:rPr lang="en-US" dirty="0" smtClean="0">
                <a:latin typeface="Comic Sans MS" pitchFamily="66" charset="0"/>
              </a:rPr>
              <a:t>(see video).</a:t>
            </a:r>
          </a:p>
        </p:txBody>
      </p:sp>
      <p:pic>
        <p:nvPicPr>
          <p:cNvPr id="5" name="Content Placeholder 4" descr="troll_picking_ear_hg_clr.gif"/>
          <p:cNvPicPr>
            <a:picLocks noGrp="1" noChangeAspect="1"/>
          </p:cNvPicPr>
          <p:nvPr>
            <p:ph sz="half" idx="2"/>
          </p:nvPr>
        </p:nvPicPr>
        <p:blipFill>
          <a:blip r:embed="rId2" cstate="print"/>
          <a:srcRect/>
          <a:stretch>
            <a:fillRect/>
          </a:stretch>
        </p:blipFill>
        <p:spPr>
          <a:xfrm>
            <a:off x="3962400" y="3524250"/>
            <a:ext cx="2647950" cy="3333750"/>
          </a:xfrm>
        </p:spPr>
      </p:pic>
      <p:pic>
        <p:nvPicPr>
          <p:cNvPr id="6" name="Picture 5" descr="big ear[3].jpg"/>
          <p:cNvPicPr>
            <a:picLocks noChangeAspect="1"/>
          </p:cNvPicPr>
          <p:nvPr/>
        </p:nvPicPr>
        <p:blipFill>
          <a:blip r:embed="rId3" cstate="print"/>
          <a:srcRect/>
          <a:stretch>
            <a:fillRect/>
          </a:stretch>
        </p:blipFill>
        <p:spPr bwMode="auto">
          <a:xfrm>
            <a:off x="5638800" y="1143000"/>
            <a:ext cx="3171825"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381000"/>
            <a:ext cx="8229600" cy="1143000"/>
          </a:xfrm>
        </p:spPr>
        <p:txBody>
          <a:bodyPr/>
          <a:lstStyle/>
          <a:p>
            <a:pPr eaLnBrk="1" hangingPunct="1"/>
            <a:r>
              <a:rPr lang="en-US" dirty="0" smtClean="0">
                <a:latin typeface="Comic Sans MS" pitchFamily="66" charset="0"/>
              </a:rPr>
              <a:t>Occipital Lobes</a:t>
            </a:r>
          </a:p>
        </p:txBody>
      </p:sp>
      <p:pic>
        <p:nvPicPr>
          <p:cNvPr id="5" name="Content Placeholder 4" descr="man_peek_hg_wht.gif"/>
          <p:cNvPicPr>
            <a:picLocks noGrp="1" noChangeAspect="1"/>
          </p:cNvPicPr>
          <p:nvPr>
            <p:ph sz="half" idx="1"/>
          </p:nvPr>
        </p:nvPicPr>
        <p:blipFill>
          <a:blip r:embed="rId2" cstate="print"/>
          <a:srcRect/>
          <a:stretch>
            <a:fillRect/>
          </a:stretch>
        </p:blipFill>
        <p:spPr>
          <a:xfrm>
            <a:off x="228600" y="1676400"/>
            <a:ext cx="3976688" cy="3976688"/>
          </a:xfrm>
        </p:spPr>
      </p:pic>
      <p:sp>
        <p:nvSpPr>
          <p:cNvPr id="4" name="Content Placeholder 3"/>
          <p:cNvSpPr>
            <a:spLocks noGrp="1"/>
          </p:cNvSpPr>
          <p:nvPr>
            <p:ph sz="half" idx="2"/>
          </p:nvPr>
        </p:nvSpPr>
        <p:spPr/>
        <p:txBody>
          <a:bodyPr/>
          <a:lstStyle/>
          <a:p>
            <a:pPr eaLnBrk="1" hangingPunct="1"/>
            <a:r>
              <a:rPr lang="en-US" smtClean="0">
                <a:latin typeface="Comic Sans MS" pitchFamily="66" charset="0"/>
              </a:rPr>
              <a:t>In the back of our head.</a:t>
            </a:r>
          </a:p>
          <a:p>
            <a:pPr eaLnBrk="1" hangingPunct="1"/>
            <a:r>
              <a:rPr lang="en-US" smtClean="0">
                <a:latin typeface="Comic Sans MS" pitchFamily="66" charset="0"/>
              </a:rPr>
              <a:t>Handles visual input from eyes.</a:t>
            </a:r>
          </a:p>
          <a:p>
            <a:pPr eaLnBrk="1" hangingPunct="1"/>
            <a:r>
              <a:rPr lang="en-US" smtClean="0">
                <a:latin typeface="Comic Sans MS" pitchFamily="66" charset="0"/>
              </a:rPr>
              <a:t>Right half of each retina goes to left occipital lobe and vice versa.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43000"/>
          </a:xfrm>
        </p:spPr>
        <p:txBody>
          <a:bodyPr>
            <a:noAutofit/>
          </a:bodyPr>
          <a:lstStyle/>
          <a:p>
            <a:pPr algn="ctr" eaLnBrk="1" hangingPunct="1"/>
            <a:r>
              <a:rPr lang="en-US" sz="3800" dirty="0" smtClean="0">
                <a:latin typeface="Comic Sans MS" pitchFamily="66" charset="0"/>
              </a:rPr>
              <a:t>Invasive Ways to Study the Brain: Lesions</a:t>
            </a:r>
          </a:p>
        </p:txBody>
      </p:sp>
      <p:pic>
        <p:nvPicPr>
          <p:cNvPr id="5" name="Content Placeholder 4" descr="open brain.jpg"/>
          <p:cNvPicPr>
            <a:picLocks noGrp="1" noChangeAspect="1"/>
          </p:cNvPicPr>
          <p:nvPr>
            <p:ph sz="half" idx="1"/>
          </p:nvPr>
        </p:nvPicPr>
        <p:blipFill>
          <a:blip r:embed="rId2" cstate="print"/>
          <a:srcRect/>
          <a:stretch>
            <a:fillRect/>
          </a:stretch>
        </p:blipFill>
        <p:spPr>
          <a:xfrm>
            <a:off x="457200" y="1752600"/>
            <a:ext cx="4724400" cy="3543300"/>
          </a:xfrm>
        </p:spPr>
      </p:pic>
      <p:pic>
        <p:nvPicPr>
          <p:cNvPr id="6" name="Content Placeholder 5" descr="brain_5.jpg"/>
          <p:cNvPicPr>
            <a:picLocks noGrp="1" noChangeAspect="1"/>
          </p:cNvPicPr>
          <p:nvPr>
            <p:ph sz="half" idx="2"/>
          </p:nvPr>
        </p:nvPicPr>
        <p:blipFill>
          <a:blip r:embed="rId3" cstate="print"/>
          <a:srcRect/>
          <a:stretch>
            <a:fillRect/>
          </a:stretch>
        </p:blipFill>
        <p:spPr>
          <a:xfrm>
            <a:off x="5334000" y="4724400"/>
            <a:ext cx="3352800" cy="1863725"/>
          </a:xfrm>
        </p:spPr>
      </p:pic>
      <p:sp>
        <p:nvSpPr>
          <p:cNvPr id="7" name="TextBox 6"/>
          <p:cNvSpPr txBox="1">
            <a:spLocks noChangeArrowheads="1"/>
          </p:cNvSpPr>
          <p:nvPr/>
        </p:nvSpPr>
        <p:spPr bwMode="auto">
          <a:xfrm>
            <a:off x="533400" y="1219200"/>
            <a:ext cx="5043488" cy="369888"/>
          </a:xfrm>
          <a:prstGeom prst="rect">
            <a:avLst/>
          </a:prstGeom>
          <a:noFill/>
          <a:ln w="9525">
            <a:noFill/>
            <a:miter lim="800000"/>
            <a:headEnd/>
            <a:tailEnd/>
          </a:ln>
        </p:spPr>
        <p:txBody>
          <a:bodyPr wrap="none">
            <a:spAutoFit/>
          </a:bodyPr>
          <a:lstStyle/>
          <a:p>
            <a:r>
              <a:rPr lang="en-US" dirty="0">
                <a:latin typeface="Comic Sans MS" pitchFamily="66" charset="0"/>
              </a:rPr>
              <a:t>Cutting into the brain and looking for change.</a:t>
            </a:r>
          </a:p>
        </p:txBody>
      </p:sp>
      <p:sp>
        <p:nvSpPr>
          <p:cNvPr id="8" name="TextBox 7"/>
          <p:cNvSpPr txBox="1">
            <a:spLocks noChangeArrowheads="1"/>
          </p:cNvSpPr>
          <p:nvPr/>
        </p:nvSpPr>
        <p:spPr bwMode="auto">
          <a:xfrm>
            <a:off x="609600" y="5791200"/>
            <a:ext cx="4116388" cy="369888"/>
          </a:xfrm>
          <a:prstGeom prst="rect">
            <a:avLst/>
          </a:prstGeom>
          <a:noFill/>
          <a:ln w="9525">
            <a:noFill/>
            <a:miter lim="800000"/>
            <a:headEnd/>
            <a:tailEnd/>
          </a:ln>
        </p:spPr>
        <p:txBody>
          <a:bodyPr wrap="none">
            <a:spAutoFit/>
          </a:bodyPr>
          <a:lstStyle/>
          <a:p>
            <a:r>
              <a:rPr lang="en-US">
                <a:latin typeface="Comic Sans MS" pitchFamily="66" charset="0"/>
              </a:rPr>
              <a:t>Brain tumors also lesion brain tissue.</a:t>
            </a:r>
          </a:p>
        </p:txBody>
      </p:sp>
      <p:sp>
        <p:nvSpPr>
          <p:cNvPr id="9" name="TextBox 8"/>
          <p:cNvSpPr txBox="1">
            <a:spLocks noChangeArrowheads="1"/>
          </p:cNvSpPr>
          <p:nvPr/>
        </p:nvSpPr>
        <p:spPr bwMode="auto">
          <a:xfrm>
            <a:off x="5562600" y="2133600"/>
            <a:ext cx="2819400" cy="923330"/>
          </a:xfrm>
          <a:prstGeom prst="rect">
            <a:avLst/>
          </a:prstGeom>
          <a:noFill/>
          <a:ln w="9525">
            <a:noFill/>
            <a:miter lim="800000"/>
            <a:headEnd/>
            <a:tailEnd/>
          </a:ln>
        </p:spPr>
        <p:txBody>
          <a:bodyPr wrap="square">
            <a:spAutoFit/>
          </a:bodyPr>
          <a:lstStyle/>
          <a:p>
            <a:r>
              <a:rPr lang="en-US" dirty="0" smtClean="0">
                <a:latin typeface="Comic Sans MS" pitchFamily="66" charset="0"/>
              </a:rPr>
              <a:t>A lesion is an area of the body where damage has occurred.</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2000"/>
            <a:ext cx="8229600" cy="792162"/>
          </a:xfrm>
        </p:spPr>
        <p:txBody>
          <a:bodyPr/>
          <a:lstStyle/>
          <a:p>
            <a:r>
              <a:rPr lang="en-US" sz="4000" b="0" dirty="0">
                <a:latin typeface="Palatino Linotype" pitchFamily="18" charset="0"/>
              </a:rPr>
              <a:t>Studying the Living Human Brain</a:t>
            </a:r>
          </a:p>
        </p:txBody>
      </p:sp>
      <p:sp>
        <p:nvSpPr>
          <p:cNvPr id="61443" name="Rectangle 3"/>
          <p:cNvSpPr>
            <a:spLocks noGrp="1" noChangeArrowheads="1"/>
          </p:cNvSpPr>
          <p:nvPr>
            <p:ph idx="1"/>
          </p:nvPr>
        </p:nvSpPr>
        <p:spPr/>
        <p:txBody>
          <a:bodyPr>
            <a:normAutofit lnSpcReduction="10000"/>
          </a:bodyPr>
          <a:lstStyle/>
          <a:p>
            <a:r>
              <a:rPr lang="en-US" sz="2800">
                <a:latin typeface="Palatino Linotype" pitchFamily="18" charset="0"/>
              </a:rPr>
              <a:t>Animal studies and clinical observations are useful, but often, such as when we need to diagnose or treat illness, we want to know what is happening inside the brain of a living human.</a:t>
            </a:r>
          </a:p>
          <a:p>
            <a:r>
              <a:rPr lang="en-US" sz="2800">
                <a:latin typeface="Palatino Linotype" pitchFamily="18" charset="0"/>
              </a:rPr>
              <a:t>For this we have:</a:t>
            </a:r>
          </a:p>
          <a:p>
            <a:pPr lvl="1">
              <a:spcAft>
                <a:spcPct val="35000"/>
              </a:spcAft>
            </a:pPr>
            <a:r>
              <a:rPr lang="en-US" sz="2400" b="1">
                <a:solidFill>
                  <a:srgbClr val="0000FF"/>
                </a:solidFill>
                <a:latin typeface="Palatino Linotype" pitchFamily="18" charset="0"/>
              </a:rPr>
              <a:t>EEG</a:t>
            </a:r>
            <a:r>
              <a:rPr lang="en-US" sz="2400">
                <a:latin typeface="Palatino Linotype" pitchFamily="18" charset="0"/>
              </a:rPr>
              <a:t>: Electroencephalogram</a:t>
            </a:r>
          </a:p>
          <a:p>
            <a:pPr lvl="1">
              <a:spcAft>
                <a:spcPct val="35000"/>
              </a:spcAft>
            </a:pPr>
            <a:r>
              <a:rPr lang="en-US" sz="2400" b="1">
                <a:solidFill>
                  <a:srgbClr val="0000FF"/>
                </a:solidFill>
                <a:latin typeface="Palatino Linotype" pitchFamily="18" charset="0"/>
              </a:rPr>
              <a:t>MRI</a:t>
            </a:r>
            <a:r>
              <a:rPr lang="en-US" sz="2400">
                <a:latin typeface="Palatino Linotype" pitchFamily="18" charset="0"/>
              </a:rPr>
              <a:t>: Magnetic resonance imaging</a:t>
            </a:r>
            <a:endParaRPr lang="en-US" sz="2400" b="1">
              <a:solidFill>
                <a:srgbClr val="0000FF"/>
              </a:solidFill>
              <a:latin typeface="Palatino Linotype" pitchFamily="18" charset="0"/>
            </a:endParaRPr>
          </a:p>
          <a:p>
            <a:pPr lvl="1">
              <a:spcAft>
                <a:spcPct val="35000"/>
              </a:spcAft>
            </a:pPr>
            <a:r>
              <a:rPr lang="en-US" sz="2400" b="1">
                <a:solidFill>
                  <a:srgbClr val="0000FF"/>
                </a:solidFill>
                <a:latin typeface="Palatino Linotype" pitchFamily="18" charset="0"/>
              </a:rPr>
              <a:t>PET Scan</a:t>
            </a:r>
            <a:r>
              <a:rPr lang="en-US" sz="2400">
                <a:latin typeface="Palatino Linotype" pitchFamily="18" charset="0"/>
              </a:rPr>
              <a:t>: Positron emission tomography</a:t>
            </a:r>
          </a:p>
          <a:p>
            <a:pPr lvl="1">
              <a:spcAft>
                <a:spcPct val="35000"/>
              </a:spcAft>
            </a:pPr>
            <a:r>
              <a:rPr lang="en-US" sz="2400" b="1">
                <a:solidFill>
                  <a:srgbClr val="0000FF"/>
                </a:solidFill>
                <a:latin typeface="Palatino Linotype" pitchFamily="18" charset="0"/>
              </a:rPr>
              <a:t>CT Scan</a:t>
            </a:r>
            <a:r>
              <a:rPr lang="en-US" sz="2400">
                <a:latin typeface="Palatino Linotype" pitchFamily="18" charset="0"/>
              </a:rPr>
              <a:t> (or CAT Scan): Computerized Tomography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7813"/>
            <a:ext cx="8229600" cy="715962"/>
          </a:xfrm>
        </p:spPr>
        <p:txBody>
          <a:bodyPr/>
          <a:lstStyle/>
          <a:p>
            <a:r>
              <a:rPr lang="en-US" sz="3600" b="0">
                <a:latin typeface="Palatino Linotype" pitchFamily="18" charset="0"/>
              </a:rPr>
              <a:t>MRI: Magnetic Resonance Imaging</a:t>
            </a:r>
          </a:p>
        </p:txBody>
      </p:sp>
      <p:sp>
        <p:nvSpPr>
          <p:cNvPr id="66563" name="Rectangle 3"/>
          <p:cNvSpPr>
            <a:spLocks noChangeArrowheads="1"/>
          </p:cNvSpPr>
          <p:nvPr/>
        </p:nvSpPr>
        <p:spPr bwMode="auto">
          <a:xfrm>
            <a:off x="228600" y="1066800"/>
            <a:ext cx="8763000" cy="1219200"/>
          </a:xfrm>
          <a:prstGeom prst="rect">
            <a:avLst/>
          </a:prstGeom>
          <a:noFill/>
          <a:ln w="9525">
            <a:noFill/>
            <a:miter lim="800000"/>
            <a:headEnd/>
            <a:tailEnd/>
          </a:ln>
          <a:effectLst/>
        </p:spPr>
        <p:txBody>
          <a:bodyPr/>
          <a:lstStyle/>
          <a:p>
            <a:pPr marL="225425" indent="-225425" eaLnBrk="1" hangingPunct="1">
              <a:spcBef>
                <a:spcPct val="20000"/>
              </a:spcBef>
              <a:buClr>
                <a:schemeClr val="tx1"/>
              </a:buClr>
              <a:buSzPct val="60000"/>
              <a:buFontTx/>
              <a:buChar char="•"/>
            </a:pPr>
            <a:r>
              <a:rPr lang="en-US" sz="2400">
                <a:effectLst>
                  <a:outerShdw blurRad="38100" dist="38100" dir="2700000" algn="tl">
                    <a:srgbClr val="000000"/>
                  </a:outerShdw>
                </a:effectLst>
                <a:latin typeface="Palatino Linotype" pitchFamily="18" charset="0"/>
              </a:rPr>
              <a:t>MRI uses magnetic fields and radio waves to produce computer-generated images that </a:t>
            </a:r>
            <a:r>
              <a:rPr lang="en-US" sz="2400">
                <a:solidFill>
                  <a:srgbClr val="0000FF"/>
                </a:solidFill>
                <a:effectLst>
                  <a:outerShdw blurRad="38100" dist="38100" dir="2700000" algn="tl">
                    <a:srgbClr val="000000"/>
                  </a:outerShdw>
                </a:effectLst>
                <a:latin typeface="Palatino Linotype" pitchFamily="18" charset="0"/>
              </a:rPr>
              <a:t>distinguish among different types of brain tissue. </a:t>
            </a:r>
          </a:p>
        </p:txBody>
      </p:sp>
      <p:pic>
        <p:nvPicPr>
          <p:cNvPr id="66564" name="Picture 4" descr="12673_MyersPsy8e_fig"/>
          <p:cNvPicPr>
            <a:picLocks noChangeAspect="1" noChangeArrowheads="1"/>
          </p:cNvPicPr>
          <p:nvPr/>
        </p:nvPicPr>
        <p:blipFill>
          <a:blip r:embed="rId2" cstate="print"/>
          <a:srcRect/>
          <a:stretch>
            <a:fillRect/>
          </a:stretch>
        </p:blipFill>
        <p:spPr bwMode="auto">
          <a:xfrm>
            <a:off x="4572000" y="1981200"/>
            <a:ext cx="4113213" cy="2017713"/>
          </a:xfrm>
          <a:prstGeom prst="rect">
            <a:avLst/>
          </a:prstGeom>
          <a:noFill/>
        </p:spPr>
      </p:pic>
      <p:pic>
        <p:nvPicPr>
          <p:cNvPr id="66565" name="Picture 5" descr="12673_MyersPsy8e_fig"/>
          <p:cNvPicPr>
            <a:picLocks noChangeAspect="1" noChangeArrowheads="1"/>
          </p:cNvPicPr>
          <p:nvPr/>
        </p:nvPicPr>
        <p:blipFill>
          <a:blip r:embed="rId3" cstate="print"/>
          <a:srcRect/>
          <a:stretch>
            <a:fillRect/>
          </a:stretch>
        </p:blipFill>
        <p:spPr bwMode="auto">
          <a:xfrm>
            <a:off x="4572000" y="4495800"/>
            <a:ext cx="4113213" cy="1768475"/>
          </a:xfrm>
          <a:prstGeom prst="rect">
            <a:avLst/>
          </a:prstGeom>
          <a:noFill/>
        </p:spPr>
      </p:pic>
      <p:sp>
        <p:nvSpPr>
          <p:cNvPr id="66566" name="Text Box 6"/>
          <p:cNvSpPr txBox="1">
            <a:spLocks noChangeArrowheads="1"/>
          </p:cNvSpPr>
          <p:nvPr/>
        </p:nvSpPr>
        <p:spPr bwMode="auto">
          <a:xfrm>
            <a:off x="4495800" y="4038600"/>
            <a:ext cx="338296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Both photos from Daniel Weinberger, M.D., CBDB, NIMH</a:t>
            </a:r>
          </a:p>
        </p:txBody>
      </p:sp>
      <p:sp>
        <p:nvSpPr>
          <p:cNvPr id="66567" name="Text Box 7"/>
          <p:cNvSpPr txBox="1">
            <a:spLocks noChangeArrowheads="1"/>
          </p:cNvSpPr>
          <p:nvPr/>
        </p:nvSpPr>
        <p:spPr bwMode="auto">
          <a:xfrm>
            <a:off x="4494213" y="6264275"/>
            <a:ext cx="1727200" cy="244475"/>
          </a:xfrm>
          <a:prstGeom prst="rect">
            <a:avLst/>
          </a:prstGeom>
          <a:noFill/>
          <a:ln w="9525">
            <a:noFill/>
            <a:miter lim="800000"/>
            <a:headEnd/>
            <a:tailEnd/>
          </a:ln>
          <a:effectLst/>
        </p:spPr>
        <p:txBody>
          <a:bodyPr wrap="none">
            <a:spAutoFit/>
          </a:bodyPr>
          <a:lstStyle/>
          <a:p>
            <a:pPr eaLnBrk="1" hangingPunct="1"/>
            <a:r>
              <a:rPr lang="en-US" sz="1000"/>
              <a:t>James Salzano/ Salzano Photo</a:t>
            </a:r>
          </a:p>
        </p:txBody>
      </p:sp>
      <p:sp>
        <p:nvSpPr>
          <p:cNvPr id="66568" name="Text Box 8"/>
          <p:cNvSpPr txBox="1">
            <a:spLocks noChangeArrowheads="1"/>
          </p:cNvSpPr>
          <p:nvPr/>
        </p:nvSpPr>
        <p:spPr bwMode="auto">
          <a:xfrm>
            <a:off x="6932613" y="6264275"/>
            <a:ext cx="1868487" cy="244475"/>
          </a:xfrm>
          <a:prstGeom prst="rect">
            <a:avLst/>
          </a:prstGeom>
          <a:noFill/>
          <a:ln w="9525">
            <a:noFill/>
            <a:miter lim="800000"/>
            <a:headEnd/>
            <a:tailEnd/>
          </a:ln>
          <a:effectLst/>
        </p:spPr>
        <p:txBody>
          <a:bodyPr wrap="none">
            <a:spAutoFit/>
          </a:bodyPr>
          <a:lstStyle/>
          <a:p>
            <a:pPr eaLnBrk="1" hangingPunct="1"/>
            <a:r>
              <a:rPr lang="en-US" sz="1000"/>
              <a:t>Lucy Reading/ Lucy Illustrations</a:t>
            </a:r>
          </a:p>
        </p:txBody>
      </p:sp>
      <p:sp>
        <p:nvSpPr>
          <p:cNvPr id="66569" name="Rectangle 9"/>
          <p:cNvSpPr>
            <a:spLocks noChangeArrowheads="1"/>
          </p:cNvSpPr>
          <p:nvPr/>
        </p:nvSpPr>
        <p:spPr bwMode="auto">
          <a:xfrm>
            <a:off x="228600" y="2438400"/>
            <a:ext cx="4010025" cy="4219575"/>
          </a:xfrm>
          <a:prstGeom prst="rect">
            <a:avLst/>
          </a:prstGeom>
          <a:noFill/>
          <a:ln w="9525">
            <a:noFill/>
            <a:miter lim="800000"/>
            <a:headEnd/>
            <a:tailEnd/>
          </a:ln>
          <a:effectLst/>
        </p:spPr>
        <p:txBody>
          <a:bodyPr>
            <a:spAutoFit/>
          </a:bodyPr>
          <a:lstStyle/>
          <a:p>
            <a:pPr marL="165100" indent="-165100" eaLnBrk="1" hangingPunct="1">
              <a:spcBef>
                <a:spcPct val="20000"/>
              </a:spcBef>
              <a:spcAft>
                <a:spcPct val="45000"/>
              </a:spcAft>
              <a:buFontTx/>
              <a:buChar char="•"/>
            </a:pPr>
            <a:r>
              <a:rPr lang="en-US" sz="2400">
                <a:latin typeface="Palatino Linotype" pitchFamily="18" charset="0"/>
              </a:rPr>
              <a:t>Top images show </a:t>
            </a:r>
            <a:r>
              <a:rPr lang="en-US" sz="2400">
                <a:solidFill>
                  <a:srgbClr val="0000FF"/>
                </a:solidFill>
                <a:latin typeface="Palatino Linotype" pitchFamily="18" charset="0"/>
              </a:rPr>
              <a:t>ventricular enlargement in a schizophrenic patient</a:t>
            </a:r>
            <a:r>
              <a:rPr lang="en-US" sz="2400">
                <a:latin typeface="Palatino Linotype" pitchFamily="18" charset="0"/>
              </a:rPr>
              <a:t>.</a:t>
            </a:r>
          </a:p>
          <a:p>
            <a:pPr marL="165100" indent="-165100" eaLnBrk="1" hangingPunct="1">
              <a:spcBef>
                <a:spcPct val="20000"/>
              </a:spcBef>
              <a:spcAft>
                <a:spcPct val="45000"/>
              </a:spcAft>
              <a:buFontTx/>
              <a:buChar char="•"/>
            </a:pPr>
            <a:r>
              <a:rPr lang="en-US" sz="2400">
                <a:latin typeface="Palatino Linotype" pitchFamily="18" charset="0"/>
              </a:rPr>
              <a:t>Bottom image shows brain regions when a participants lies.</a:t>
            </a:r>
          </a:p>
          <a:p>
            <a:pPr marL="165100" indent="-165100" eaLnBrk="1" hangingPunct="1">
              <a:spcBef>
                <a:spcPct val="20000"/>
              </a:spcBef>
              <a:spcAft>
                <a:spcPct val="45000"/>
              </a:spcAft>
              <a:buFontTx/>
              <a:buChar char="•"/>
            </a:pPr>
            <a:r>
              <a:rPr lang="en-US" sz="2400">
                <a:latin typeface="Palatino Linotype" pitchFamily="18" charset="0"/>
              </a:rPr>
              <a:t> fMRI reveals a brain’s function as well as its structure by monitoring blood flow.</a:t>
            </a:r>
          </a:p>
        </p:txBody>
      </p:sp>
      <p:sp>
        <p:nvSpPr>
          <p:cNvPr id="66570" name="Line 10"/>
          <p:cNvSpPr>
            <a:spLocks noChangeShapeType="1"/>
          </p:cNvSpPr>
          <p:nvPr/>
        </p:nvSpPr>
        <p:spPr bwMode="auto">
          <a:xfrm flipV="1">
            <a:off x="3810000" y="3200400"/>
            <a:ext cx="533400" cy="152400"/>
          </a:xfrm>
          <a:prstGeom prst="line">
            <a:avLst/>
          </a:prstGeom>
          <a:noFill/>
          <a:ln w="9525">
            <a:solidFill>
              <a:schemeClr val="tx1"/>
            </a:solidFill>
            <a:round/>
            <a:headEnd/>
            <a:tailEnd type="triangle" w="med" len="med"/>
          </a:ln>
          <a:effectLst/>
        </p:spPr>
        <p:txBody>
          <a:bodyPr/>
          <a:lstStyle/>
          <a:p>
            <a:endParaRPr lang="en-US"/>
          </a:p>
        </p:txBody>
      </p:sp>
      <p:sp>
        <p:nvSpPr>
          <p:cNvPr id="66571" name="Line 11"/>
          <p:cNvSpPr>
            <a:spLocks noChangeShapeType="1"/>
          </p:cNvSpPr>
          <p:nvPr/>
        </p:nvSpPr>
        <p:spPr bwMode="auto">
          <a:xfrm>
            <a:off x="3429000" y="4648200"/>
            <a:ext cx="990600" cy="533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9600" cy="1143000"/>
          </a:xfrm>
        </p:spPr>
        <p:txBody>
          <a:bodyPr/>
          <a:lstStyle/>
          <a:p>
            <a:r>
              <a:rPr lang="en-US" sz="3200" b="0" dirty="0">
                <a:solidFill>
                  <a:srgbClr val="0000FF"/>
                </a:solidFill>
                <a:latin typeface="Palatino Linotype" pitchFamily="18" charset="0"/>
              </a:rPr>
              <a:t>PET Scan</a:t>
            </a:r>
            <a:r>
              <a:rPr lang="en-US" sz="3200" b="0" dirty="0">
                <a:latin typeface="Palatino Linotype" pitchFamily="18" charset="0"/>
              </a:rPr>
              <a:t>: Positron Emission Tomography</a:t>
            </a:r>
          </a:p>
        </p:txBody>
      </p:sp>
      <p:sp>
        <p:nvSpPr>
          <p:cNvPr id="63491" name="Rectangle 3"/>
          <p:cNvSpPr>
            <a:spLocks noChangeArrowheads="1"/>
          </p:cNvSpPr>
          <p:nvPr/>
        </p:nvSpPr>
        <p:spPr bwMode="auto">
          <a:xfrm>
            <a:off x="533400" y="1905000"/>
            <a:ext cx="4719638" cy="3508375"/>
          </a:xfrm>
          <a:prstGeom prst="rect">
            <a:avLst/>
          </a:prstGeom>
          <a:noFill/>
          <a:ln w="9525">
            <a:noFill/>
            <a:miter lim="800000"/>
            <a:headEnd/>
            <a:tailEnd/>
          </a:ln>
          <a:effectLst/>
        </p:spPr>
        <p:txBody>
          <a:bodyPr>
            <a:spAutoFit/>
          </a:bodyPr>
          <a:lstStyle/>
          <a:p>
            <a:pPr marL="284163" indent="-284163" eaLnBrk="1" hangingPunct="1">
              <a:buClr>
                <a:schemeClr val="tx1"/>
              </a:buClr>
              <a:buFontTx/>
              <a:buChar char="•"/>
            </a:pPr>
            <a:r>
              <a:rPr lang="en-US" sz="2800">
                <a:latin typeface="Palatino Linotype" pitchFamily="18" charset="0"/>
              </a:rPr>
              <a:t>PET Scan is a visual display of </a:t>
            </a:r>
            <a:r>
              <a:rPr lang="en-US" sz="2800">
                <a:solidFill>
                  <a:srgbClr val="0000FF"/>
                </a:solidFill>
                <a:latin typeface="Palatino Linotype" pitchFamily="18" charset="0"/>
              </a:rPr>
              <a:t>brain activity</a:t>
            </a:r>
          </a:p>
          <a:p>
            <a:pPr marL="284163" indent="-284163" eaLnBrk="1" hangingPunct="1">
              <a:buClr>
                <a:schemeClr val="tx1"/>
              </a:buClr>
              <a:buFontTx/>
              <a:buChar char="•"/>
            </a:pPr>
            <a:endParaRPr lang="en-US" sz="2800">
              <a:latin typeface="Palatino Linotype" pitchFamily="18" charset="0"/>
            </a:endParaRPr>
          </a:p>
          <a:p>
            <a:pPr marL="284163" indent="-284163" eaLnBrk="1" hangingPunct="1">
              <a:buClr>
                <a:schemeClr val="tx1"/>
              </a:buClr>
              <a:buFontTx/>
              <a:buChar char="•"/>
            </a:pPr>
            <a:r>
              <a:rPr lang="en-US" sz="2800">
                <a:latin typeface="Palatino Linotype" pitchFamily="18" charset="0"/>
              </a:rPr>
              <a:t>Detects gamma rays emitted by a radioactive form of </a:t>
            </a:r>
            <a:r>
              <a:rPr lang="en-US" sz="2800" b="1">
                <a:solidFill>
                  <a:srgbClr val="0000FF"/>
                </a:solidFill>
                <a:latin typeface="Palatino Linotype" pitchFamily="18" charset="0"/>
              </a:rPr>
              <a:t>glucose</a:t>
            </a:r>
            <a:r>
              <a:rPr lang="en-US" sz="2800" b="1">
                <a:solidFill>
                  <a:schemeClr val="hlink"/>
                </a:solidFill>
                <a:latin typeface="Palatino Linotype" pitchFamily="18" charset="0"/>
              </a:rPr>
              <a:t> </a:t>
            </a:r>
            <a:r>
              <a:rPr lang="en-US" sz="2800">
                <a:latin typeface="Palatino Linotype" pitchFamily="18" charset="0"/>
              </a:rPr>
              <a:t>while the brain performs a given task.</a:t>
            </a:r>
            <a:endParaRPr lang="en-US" sz="2800">
              <a:solidFill>
                <a:srgbClr val="6600CC"/>
              </a:solidFill>
              <a:latin typeface="Palatino Linotype" pitchFamily="18" charset="0"/>
            </a:endParaRPr>
          </a:p>
        </p:txBody>
      </p:sp>
      <p:pic>
        <p:nvPicPr>
          <p:cNvPr id="63492" name="Picture 4" descr="12673_MyersPsy8e_fig"/>
          <p:cNvPicPr>
            <a:picLocks noChangeAspect="1" noChangeArrowheads="1"/>
          </p:cNvPicPr>
          <p:nvPr/>
        </p:nvPicPr>
        <p:blipFill>
          <a:blip r:embed="rId2" cstate="print"/>
          <a:srcRect/>
          <a:stretch>
            <a:fillRect/>
          </a:stretch>
        </p:blipFill>
        <p:spPr bwMode="auto">
          <a:xfrm>
            <a:off x="6705600" y="1295400"/>
            <a:ext cx="1739900" cy="2362200"/>
          </a:xfrm>
          <a:prstGeom prst="rect">
            <a:avLst/>
          </a:prstGeom>
          <a:noFill/>
        </p:spPr>
      </p:pic>
      <p:sp>
        <p:nvSpPr>
          <p:cNvPr id="63493" name="Text Box 5"/>
          <p:cNvSpPr txBox="1">
            <a:spLocks noChangeArrowheads="1"/>
          </p:cNvSpPr>
          <p:nvPr/>
        </p:nvSpPr>
        <p:spPr bwMode="auto">
          <a:xfrm rot="5400000">
            <a:off x="6782594" y="4190206"/>
            <a:ext cx="3625850" cy="274638"/>
          </a:xfrm>
          <a:prstGeom prst="rect">
            <a:avLst/>
          </a:prstGeom>
          <a:noFill/>
          <a:ln w="9525">
            <a:noFill/>
            <a:miter lim="800000"/>
            <a:headEnd/>
            <a:tailEnd/>
          </a:ln>
          <a:effectLst/>
        </p:spPr>
        <p:txBody>
          <a:bodyPr wrap="none">
            <a:spAutoFit/>
          </a:bodyPr>
          <a:lstStyle/>
          <a:p>
            <a:pPr eaLnBrk="1" hangingPunct="1"/>
            <a:r>
              <a:rPr lang="en-US" sz="1200"/>
              <a:t>Courtesy of National Brookhaven National Laboratories</a:t>
            </a:r>
          </a:p>
        </p:txBody>
      </p:sp>
      <p:pic>
        <p:nvPicPr>
          <p:cNvPr id="63494" name="Picture 6" descr="PET scan head brain"/>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638800" y="2819400"/>
            <a:ext cx="2771775" cy="3810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7813"/>
            <a:ext cx="8229600" cy="792162"/>
          </a:xfrm>
        </p:spPr>
        <p:txBody>
          <a:bodyPr/>
          <a:lstStyle/>
          <a:p>
            <a:r>
              <a:rPr lang="en-US" sz="3200" b="0">
                <a:solidFill>
                  <a:srgbClr val="0000FF"/>
                </a:solidFill>
                <a:latin typeface="Palatino Linotype" pitchFamily="18" charset="0"/>
              </a:rPr>
              <a:t>CT Scan</a:t>
            </a:r>
            <a:r>
              <a:rPr lang="en-US" sz="3200" b="0">
                <a:latin typeface="Palatino Linotype" pitchFamily="18" charset="0"/>
              </a:rPr>
              <a:t>: Computerized Tomography</a:t>
            </a:r>
          </a:p>
        </p:txBody>
      </p:sp>
      <p:sp>
        <p:nvSpPr>
          <p:cNvPr id="64515" name="Rectangle 3"/>
          <p:cNvSpPr>
            <a:spLocks noGrp="1" noChangeArrowheads="1"/>
          </p:cNvSpPr>
          <p:nvPr>
            <p:ph idx="1"/>
          </p:nvPr>
        </p:nvSpPr>
        <p:spPr>
          <a:xfrm>
            <a:off x="457200" y="1143000"/>
            <a:ext cx="4800600" cy="5257800"/>
          </a:xfrm>
        </p:spPr>
        <p:txBody>
          <a:bodyPr/>
          <a:lstStyle/>
          <a:p>
            <a:r>
              <a:rPr lang="en-US" sz="2400">
                <a:latin typeface="Palatino Linotype" pitchFamily="18" charset="0"/>
              </a:rPr>
              <a:t>X-ray rotates around head.</a:t>
            </a:r>
          </a:p>
          <a:p>
            <a:endParaRPr lang="en-US" sz="2400">
              <a:latin typeface="Palatino Linotype" pitchFamily="18" charset="0"/>
            </a:endParaRPr>
          </a:p>
          <a:p>
            <a:r>
              <a:rPr lang="en-US" sz="2400">
                <a:latin typeface="Palatino Linotype" pitchFamily="18" charset="0"/>
              </a:rPr>
              <a:t>May be done with or without contrasting dye.  </a:t>
            </a:r>
          </a:p>
          <a:p>
            <a:endParaRPr lang="en-US" sz="2400">
              <a:latin typeface="Palatino Linotype" pitchFamily="18" charset="0"/>
            </a:endParaRPr>
          </a:p>
          <a:p>
            <a:r>
              <a:rPr lang="en-US" sz="2400">
                <a:latin typeface="Palatino Linotype" pitchFamily="18" charset="0"/>
              </a:rPr>
              <a:t>Images taken from different angles are assembled into 3-D image</a:t>
            </a:r>
          </a:p>
          <a:p>
            <a:endParaRPr lang="en-US" sz="2400">
              <a:latin typeface="Palatino Linotype" pitchFamily="18" charset="0"/>
            </a:endParaRPr>
          </a:p>
          <a:p>
            <a:r>
              <a:rPr lang="en-US" sz="2400">
                <a:latin typeface="Palatino Linotype" pitchFamily="18" charset="0"/>
              </a:rPr>
              <a:t>CT scan produces much more detailed image than x-ray of bone and soft tissue</a:t>
            </a:r>
          </a:p>
        </p:txBody>
      </p:sp>
      <p:pic>
        <p:nvPicPr>
          <p:cNvPr id="64516" name="Picture 4" descr="gross1"/>
          <p:cNvPicPr>
            <a:picLocks noChangeAspect="1" noChangeArrowheads="1"/>
          </p:cNvPicPr>
          <p:nvPr/>
        </p:nvPicPr>
        <p:blipFill>
          <a:blip r:embed="rId3" cstate="print"/>
          <a:srcRect/>
          <a:stretch>
            <a:fillRect/>
          </a:stretch>
        </p:blipFill>
        <p:spPr bwMode="auto">
          <a:xfrm>
            <a:off x="6172200" y="3733800"/>
            <a:ext cx="2219325" cy="2895600"/>
          </a:xfrm>
          <a:prstGeom prst="rect">
            <a:avLst/>
          </a:prstGeom>
          <a:noFill/>
        </p:spPr>
      </p:pic>
      <p:pic>
        <p:nvPicPr>
          <p:cNvPr id="64517" name="Picture 5" descr="ct_scan-jpg-308x357"/>
          <p:cNvPicPr>
            <a:picLocks noChangeAspect="1" noChangeArrowheads="1"/>
          </p:cNvPicPr>
          <p:nvPr/>
        </p:nvPicPr>
        <p:blipFill>
          <a:blip r:embed="rId4" cstate="print"/>
          <a:srcRect/>
          <a:stretch>
            <a:fillRect/>
          </a:stretch>
        </p:blipFill>
        <p:spPr bwMode="auto">
          <a:xfrm>
            <a:off x="6172200" y="1066800"/>
            <a:ext cx="2235200" cy="2590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r>
              <a:rPr lang="en-US" dirty="0" smtClean="0">
                <a:latin typeface="Comic Sans MS" pitchFamily="66" charset="0"/>
              </a:rPr>
              <a:t>Brain Structures</a:t>
            </a:r>
          </a:p>
        </p:txBody>
      </p:sp>
      <p:pic>
        <p:nvPicPr>
          <p:cNvPr id="20483" name="Content Placeholder 4" descr="homer-brain-large.jpg"/>
          <p:cNvPicPr>
            <a:picLocks noGrp="1" noChangeAspect="1"/>
          </p:cNvPicPr>
          <p:nvPr>
            <p:ph sz="half" idx="1"/>
          </p:nvPr>
        </p:nvPicPr>
        <p:blipFill>
          <a:blip r:embed="rId2" cstate="print"/>
          <a:srcRect/>
          <a:stretch>
            <a:fillRect/>
          </a:stretch>
        </p:blipFill>
        <p:spPr>
          <a:xfrm>
            <a:off x="609600" y="1306513"/>
            <a:ext cx="3519488" cy="4819650"/>
          </a:xfrm>
        </p:spPr>
      </p:pic>
      <p:sp>
        <p:nvSpPr>
          <p:cNvPr id="4" name="Content Placeholder 3"/>
          <p:cNvSpPr>
            <a:spLocks noGrp="1"/>
          </p:cNvSpPr>
          <p:nvPr>
            <p:ph sz="half" idx="2"/>
          </p:nvPr>
        </p:nvSpPr>
        <p:spPr/>
        <p:txBody>
          <a:bodyPr/>
          <a:lstStyle/>
          <a:p>
            <a:pPr eaLnBrk="1" hangingPunct="1"/>
            <a:r>
              <a:rPr lang="en-US" dirty="0" smtClean="0">
                <a:latin typeface="Comic Sans MS" pitchFamily="66" charset="0"/>
              </a:rPr>
              <a:t>Some scientists divide the brain up into three parts:</a:t>
            </a:r>
          </a:p>
          <a:p>
            <a:pPr lvl="1"/>
            <a:r>
              <a:rPr lang="en-US" dirty="0" smtClean="0">
                <a:latin typeface="Comic Sans MS" pitchFamily="66" charset="0"/>
              </a:rPr>
              <a:t>Hindbrain</a:t>
            </a:r>
          </a:p>
          <a:p>
            <a:pPr lvl="1"/>
            <a:r>
              <a:rPr lang="en-US" dirty="0" smtClean="0">
                <a:latin typeface="Comic Sans MS" pitchFamily="66" charset="0"/>
              </a:rPr>
              <a:t>Midbrain</a:t>
            </a:r>
          </a:p>
          <a:p>
            <a:pPr lvl="1"/>
            <a:r>
              <a:rPr lang="en-US" dirty="0" smtClean="0">
                <a:latin typeface="Comic Sans MS" pitchFamily="66" charset="0"/>
              </a:rPr>
              <a:t>Forebrain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latin typeface="Comic Sans MS" pitchFamily="66" charset="0"/>
              </a:rPr>
              <a:t>Cerebral Cortex</a:t>
            </a:r>
          </a:p>
        </p:txBody>
      </p:sp>
      <p:sp>
        <p:nvSpPr>
          <p:cNvPr id="3" name="Content Placeholder 2"/>
          <p:cNvSpPr>
            <a:spLocks noGrp="1"/>
          </p:cNvSpPr>
          <p:nvPr>
            <p:ph sz="half" idx="1"/>
          </p:nvPr>
        </p:nvSpPr>
        <p:spPr/>
        <p:txBody>
          <a:bodyPr rtlCol="0">
            <a:normAutofit/>
          </a:bodyPr>
          <a:lstStyle/>
          <a:p>
            <a:pPr eaLnBrk="1" fontAlgn="auto" hangingPunct="1">
              <a:spcAft>
                <a:spcPts val="0"/>
              </a:spcAft>
              <a:buFont typeface="Arial" pitchFamily="34" charset="0"/>
              <a:buChar char="•"/>
              <a:defRPr/>
            </a:pPr>
            <a:r>
              <a:rPr lang="en-US" dirty="0" smtClean="0">
                <a:latin typeface="Comic Sans MS" pitchFamily="66" charset="0"/>
              </a:rPr>
              <a:t>Top layer of our brain.</a:t>
            </a:r>
          </a:p>
          <a:p>
            <a:pPr eaLnBrk="1" fontAlgn="auto" hangingPunct="1">
              <a:spcAft>
                <a:spcPts val="0"/>
              </a:spcAft>
              <a:buFont typeface="Arial" pitchFamily="34" charset="0"/>
              <a:buChar char="•"/>
              <a:defRPr/>
            </a:pPr>
            <a:r>
              <a:rPr lang="en-US" dirty="0" smtClean="0">
                <a:latin typeface="Comic Sans MS" pitchFamily="66" charset="0"/>
              </a:rPr>
              <a:t>Contains wrinkles called fissures.</a:t>
            </a:r>
          </a:p>
          <a:p>
            <a:pPr eaLnBrk="1" fontAlgn="auto" hangingPunct="1">
              <a:spcAft>
                <a:spcPts val="0"/>
              </a:spcAft>
              <a:buFont typeface="Arial" pitchFamily="34" charset="0"/>
              <a:buChar char="•"/>
              <a:defRPr/>
            </a:pPr>
            <a:r>
              <a:rPr lang="en-US" dirty="0" smtClean="0">
                <a:latin typeface="Comic Sans MS" pitchFamily="66" charset="0"/>
              </a:rPr>
              <a:t>The fissures increase surface area of our brain.</a:t>
            </a:r>
          </a:p>
          <a:p>
            <a:pPr eaLnBrk="1" fontAlgn="auto" hangingPunct="1">
              <a:spcAft>
                <a:spcPts val="0"/>
              </a:spcAft>
              <a:buFont typeface="Arial" pitchFamily="34" charset="0"/>
              <a:buChar char="•"/>
              <a:defRPr/>
            </a:pPr>
            <a:r>
              <a:rPr lang="en-US" dirty="0" smtClean="0">
                <a:latin typeface="Comic Sans MS" pitchFamily="66" charset="0"/>
              </a:rPr>
              <a:t>Laid out it would be about the size of a large pizza.</a:t>
            </a:r>
          </a:p>
          <a:p>
            <a:pPr eaLnBrk="1" fontAlgn="auto" hangingPunct="1">
              <a:spcAft>
                <a:spcPts val="0"/>
              </a:spcAft>
              <a:buFont typeface="Arial" pitchFamily="34" charset="0"/>
              <a:buChar char="•"/>
              <a:defRPr/>
            </a:pPr>
            <a:endParaRPr lang="en-US" dirty="0"/>
          </a:p>
        </p:txBody>
      </p:sp>
      <p:pic>
        <p:nvPicPr>
          <p:cNvPr id="5" name="Content Placeholder 4" descr="cartoon_brain_floating_display_hg_clr.gif"/>
          <p:cNvPicPr>
            <a:picLocks noGrp="1" noChangeAspect="1"/>
          </p:cNvPicPr>
          <p:nvPr>
            <p:ph sz="half" idx="2"/>
          </p:nvPr>
        </p:nvPicPr>
        <p:blipFill>
          <a:blip r:embed="rId2" cstate="print"/>
          <a:srcRect/>
          <a:stretch>
            <a:fillRect/>
          </a:stretch>
        </p:blipFill>
        <p:spPr>
          <a:xfrm>
            <a:off x="5029200" y="1219200"/>
            <a:ext cx="3333750" cy="3333750"/>
          </a:xfrm>
        </p:spPr>
      </p:pic>
      <p:pic>
        <p:nvPicPr>
          <p:cNvPr id="6" name="Picture 5" descr="pizza_being_cut_hg_clr.gif"/>
          <p:cNvPicPr>
            <a:picLocks noChangeAspect="1"/>
          </p:cNvPicPr>
          <p:nvPr/>
        </p:nvPicPr>
        <p:blipFill>
          <a:blip r:embed="rId3" cstate="print"/>
          <a:srcRect/>
          <a:stretch>
            <a:fillRect/>
          </a:stretch>
        </p:blipFill>
        <p:spPr bwMode="auto">
          <a:xfrm>
            <a:off x="5105400" y="3124200"/>
            <a:ext cx="3333750"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201</TotalTime>
  <Words>916</Words>
  <Application>Microsoft Office PowerPoint</Application>
  <PresentationFormat>On-screen Show (4:3)</PresentationFormat>
  <Paragraphs>106</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The Brain</vt:lpstr>
      <vt:lpstr>Ways to study the Brain!!!</vt:lpstr>
      <vt:lpstr>Invasive Ways to Study the Brain: Lesions</vt:lpstr>
      <vt:lpstr>Studying the Living Human Brain</vt:lpstr>
      <vt:lpstr>MRI: Magnetic Resonance Imaging</vt:lpstr>
      <vt:lpstr>PET Scan: Positron Emission Tomography</vt:lpstr>
      <vt:lpstr>CT Scan: Computerized Tomography</vt:lpstr>
      <vt:lpstr>Brain Structures</vt:lpstr>
      <vt:lpstr>Cerebral Cortex</vt:lpstr>
      <vt:lpstr>The Cerebral Cortex</vt:lpstr>
      <vt:lpstr>Structure of the Cortex</vt:lpstr>
      <vt:lpstr>Functions of the Cortex</vt:lpstr>
      <vt:lpstr>Slide 13</vt:lpstr>
      <vt:lpstr>Slide 14</vt:lpstr>
      <vt:lpstr>Association Areas</vt:lpstr>
      <vt:lpstr>Areas of the Cerebral Cortex</vt:lpstr>
      <vt:lpstr>Frontal Lobe</vt:lpstr>
      <vt:lpstr>Language</vt:lpstr>
      <vt:lpstr>Parietal Lobes</vt:lpstr>
      <vt:lpstr>Temporal Lobes</vt:lpstr>
      <vt:lpstr>Occipital Lobes</vt:lpstr>
    </vt:vector>
  </TitlesOfParts>
  <Company>Peters Township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the Living Human Brain</dc:title>
  <dc:creator>Windows User</dc:creator>
  <cp:lastModifiedBy>Windows User</cp:lastModifiedBy>
  <cp:revision>28</cp:revision>
  <dcterms:created xsi:type="dcterms:W3CDTF">2014-02-14T12:54:50Z</dcterms:created>
  <dcterms:modified xsi:type="dcterms:W3CDTF">2014-02-18T23:41:18Z</dcterms:modified>
</cp:coreProperties>
</file>