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DCF20-55ED-4367-B9D9-9D90A7D6E531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EEE17-8FB6-4A1E-9B50-A5A40140A9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Endocrine system = secreting</a:t>
            </a:r>
            <a:r>
              <a:rPr lang="en-US" baseline="0" dirty="0" smtClean="0"/>
              <a:t> hormones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D8D65-7A38-4A5E-B158-EDD4BEF1F50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D2FBB7-E5D4-44A7-BD75-612E78921E2D}" type="slidenum">
              <a:rPr lang="en-US"/>
              <a:pPr/>
              <a:t>7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BDC52A-26D9-449D-95DD-9FF89C8BC9E4}" type="slidenum">
              <a:rPr lang="en-US"/>
              <a:pPr/>
              <a:t>16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Preview Question 7: What are the four lobes of the cerebral cortex, and where are they located?</a:t>
            </a:r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DA9D43-6B73-46D3-9438-2900D0E8C324}" type="slidenum">
              <a:rPr lang="en-US"/>
              <a:pPr/>
              <a:t>17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Preview Question 8: What are the functions of the cerebral cortex?</a:t>
            </a:r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B4EDC2-74C2-4426-A14D-E3A83D1C1F73}" type="slidenum">
              <a:rPr lang="en-US"/>
              <a:pPr/>
              <a:t>18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Preview Question 8: What are the functions of the cerebral cortex?</a:t>
            </a:r>
            <a:endParaRPr lang="en-US" b="1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4E224E3-8439-405F-A5D4-0B8DA8E5AF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2/17/2014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Limbic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EMOTIONAL CONTROL CENTER of the brain.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Made up of Hypothalamus, Amygdala and Hippocampus.</a:t>
            </a:r>
          </a:p>
        </p:txBody>
      </p:sp>
      <p:pic>
        <p:nvPicPr>
          <p:cNvPr id="5" name="Content Placeholder 4" descr="heart_break_hg_clr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10175" y="1676400"/>
            <a:ext cx="3295650" cy="39195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50" y="0"/>
            <a:ext cx="2952750" cy="2524125"/>
          </a:xfrm>
          <a:prstGeom prst="rect">
            <a:avLst/>
          </a:prstGeom>
          <a:noFill/>
        </p:spPr>
      </p:pic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495800" cy="1143000"/>
          </a:xfrm>
        </p:spPr>
        <p:txBody>
          <a:bodyPr/>
          <a:lstStyle/>
          <a:p>
            <a:r>
              <a:rPr lang="en-US" sz="4000">
                <a:latin typeface="Palatino Linotype" pitchFamily="18" charset="0"/>
              </a:rPr>
              <a:t>Thalamus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724400" cy="4530725"/>
          </a:xfrm>
          <a:ln>
            <a:solidFill>
              <a:schemeClr val="bg1"/>
            </a:solidFill>
          </a:ln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800">
                <a:latin typeface="Palatino Linotype" pitchFamily="18" charset="0"/>
              </a:rPr>
              <a:t>The </a:t>
            </a:r>
            <a:r>
              <a:rPr lang="en-US" sz="2800">
                <a:solidFill>
                  <a:srgbClr val="0000FF"/>
                </a:solidFill>
                <a:latin typeface="Palatino Linotype" pitchFamily="18" charset="0"/>
              </a:rPr>
              <a:t>Thalamus [THAL-uh-muss]</a:t>
            </a:r>
            <a:r>
              <a:rPr lang="en-US" sz="2800">
                <a:latin typeface="Palatino Linotype" pitchFamily="18" charset="0"/>
              </a:rPr>
              <a:t> is the brain’s sensory switchboard, located on top of the brainstem.</a:t>
            </a:r>
          </a:p>
          <a:p>
            <a:pPr marL="0" indent="0">
              <a:buFont typeface="Wingdings" pitchFamily="2" charset="2"/>
              <a:buNone/>
            </a:pPr>
            <a:endParaRPr lang="en-US" sz="2800">
              <a:latin typeface="Palatino Linotype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800">
                <a:latin typeface="Palatino Linotype" pitchFamily="18" charset="0"/>
              </a:rPr>
              <a:t>It directs messages to the sensory areas in the cortex and transmits replies to the cerebellum and medulla.</a:t>
            </a:r>
          </a:p>
        </p:txBody>
      </p:sp>
      <p:pic>
        <p:nvPicPr>
          <p:cNvPr id="6758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3171" y="1600200"/>
            <a:ext cx="3428657" cy="4530725"/>
          </a:xfrm>
        </p:spPr>
      </p:pic>
      <p:sp>
        <p:nvSpPr>
          <p:cNvPr id="67590" name="Line 6"/>
          <p:cNvSpPr>
            <a:spLocks noChangeShapeType="1"/>
          </p:cNvSpPr>
          <p:nvPr/>
        </p:nvSpPr>
        <p:spPr bwMode="auto">
          <a:xfrm>
            <a:off x="5410200" y="1600200"/>
            <a:ext cx="381000" cy="1143000"/>
          </a:xfrm>
          <a:prstGeom prst="line">
            <a:avLst/>
          </a:prstGeom>
          <a:noFill/>
          <a:ln w="57150">
            <a:solidFill>
              <a:srgbClr val="66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591" name="Line 7"/>
          <p:cNvSpPr>
            <a:spLocks noChangeShapeType="1"/>
          </p:cNvSpPr>
          <p:nvPr/>
        </p:nvSpPr>
        <p:spPr bwMode="auto">
          <a:xfrm flipV="1">
            <a:off x="7010400" y="2590800"/>
            <a:ext cx="1219200" cy="838200"/>
          </a:xfrm>
          <a:prstGeom prst="line">
            <a:avLst/>
          </a:prstGeom>
          <a:noFill/>
          <a:ln w="57150">
            <a:solidFill>
              <a:srgbClr val="6666FF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592" name="Arc 8"/>
          <p:cNvSpPr>
            <a:spLocks/>
          </p:cNvSpPr>
          <p:nvPr/>
        </p:nvSpPr>
        <p:spPr bwMode="auto">
          <a:xfrm rot="375809">
            <a:off x="6875463" y="3416300"/>
            <a:ext cx="984250" cy="2209800"/>
          </a:xfrm>
          <a:custGeom>
            <a:avLst/>
            <a:gdLst>
              <a:gd name="G0" fmla="+- 6278 0 0"/>
              <a:gd name="G1" fmla="+- 21600 0 0"/>
              <a:gd name="G2" fmla="+- 21600 0 0"/>
              <a:gd name="T0" fmla="*/ 0 w 27878"/>
              <a:gd name="T1" fmla="*/ 932 h 43200"/>
              <a:gd name="T2" fmla="*/ 5766 w 27878"/>
              <a:gd name="T3" fmla="*/ 43194 h 43200"/>
              <a:gd name="T4" fmla="*/ 6278 w 2787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878" h="43200" fill="none" extrusionOk="0">
                <a:moveTo>
                  <a:pt x="0" y="932"/>
                </a:moveTo>
                <a:cubicBezTo>
                  <a:pt x="2035" y="314"/>
                  <a:pt x="4150" y="-1"/>
                  <a:pt x="6278" y="0"/>
                </a:cubicBezTo>
                <a:cubicBezTo>
                  <a:pt x="18207" y="0"/>
                  <a:pt x="27878" y="9670"/>
                  <a:pt x="27878" y="21600"/>
                </a:cubicBezTo>
                <a:cubicBezTo>
                  <a:pt x="27878" y="33529"/>
                  <a:pt x="18207" y="43200"/>
                  <a:pt x="6278" y="43200"/>
                </a:cubicBezTo>
                <a:cubicBezTo>
                  <a:pt x="6107" y="43200"/>
                  <a:pt x="5936" y="43197"/>
                  <a:pt x="5766" y="43193"/>
                </a:cubicBezTo>
              </a:path>
              <a:path w="27878" h="43200" stroke="0" extrusionOk="0">
                <a:moveTo>
                  <a:pt x="0" y="932"/>
                </a:moveTo>
                <a:cubicBezTo>
                  <a:pt x="2035" y="314"/>
                  <a:pt x="4150" y="-1"/>
                  <a:pt x="6278" y="0"/>
                </a:cubicBezTo>
                <a:cubicBezTo>
                  <a:pt x="18207" y="0"/>
                  <a:pt x="27878" y="9670"/>
                  <a:pt x="27878" y="21600"/>
                </a:cubicBezTo>
                <a:cubicBezTo>
                  <a:pt x="27878" y="33529"/>
                  <a:pt x="18207" y="43200"/>
                  <a:pt x="6278" y="43200"/>
                </a:cubicBezTo>
                <a:cubicBezTo>
                  <a:pt x="6107" y="43200"/>
                  <a:pt x="5936" y="43197"/>
                  <a:pt x="5766" y="43193"/>
                </a:cubicBezTo>
                <a:lnTo>
                  <a:pt x="6278" y="21600"/>
                </a:lnTo>
                <a:close/>
              </a:path>
            </a:pathLst>
          </a:custGeom>
          <a:noFill/>
          <a:ln w="57150">
            <a:solidFill>
              <a:srgbClr val="6666FF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7593" name="Picture 9" descr="ey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609600"/>
            <a:ext cx="914400" cy="914400"/>
          </a:xfrm>
          <a:prstGeom prst="rect">
            <a:avLst/>
          </a:prstGeom>
          <a:noFill/>
        </p:spPr>
      </p:pic>
      <p:sp>
        <p:nvSpPr>
          <p:cNvPr id="67594" name="Arc 10"/>
          <p:cNvSpPr>
            <a:spLocks/>
          </p:cNvSpPr>
          <p:nvPr/>
        </p:nvSpPr>
        <p:spPr bwMode="auto">
          <a:xfrm rot="14944349">
            <a:off x="6266657" y="975519"/>
            <a:ext cx="1111250" cy="18430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30387"/>
              <a:gd name="T2" fmla="*/ 19732 w 21600"/>
              <a:gd name="T3" fmla="*/ 30387 h 30387"/>
              <a:gd name="T4" fmla="*/ 0 w 21600"/>
              <a:gd name="T5" fmla="*/ 21600 h 30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03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627"/>
                  <a:pt x="20963" y="27621"/>
                  <a:pt x="19731" y="30386"/>
                </a:cubicBezTo>
              </a:path>
              <a:path w="21600" h="303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627"/>
                  <a:pt x="20963" y="27621"/>
                  <a:pt x="19731" y="30386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6666FF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95" name="Arc 11"/>
          <p:cNvSpPr>
            <a:spLocks/>
          </p:cNvSpPr>
          <p:nvPr/>
        </p:nvSpPr>
        <p:spPr bwMode="auto">
          <a:xfrm rot="3064099">
            <a:off x="6636544" y="1440656"/>
            <a:ext cx="1111250" cy="173513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8604"/>
              <a:gd name="T2" fmla="*/ 20433 w 21600"/>
              <a:gd name="T3" fmla="*/ 28604 h 28604"/>
              <a:gd name="T4" fmla="*/ 0 w 21600"/>
              <a:gd name="T5" fmla="*/ 21600 h 28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860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983"/>
                  <a:pt x="21205" y="26349"/>
                  <a:pt x="20432" y="28603"/>
                </a:cubicBezTo>
              </a:path>
              <a:path w="21600" h="2860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983"/>
                  <a:pt x="21205" y="26349"/>
                  <a:pt x="20432" y="28603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6666FF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6934200" y="5791200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To medulla</a:t>
            </a:r>
          </a:p>
        </p:txBody>
      </p:sp>
      <p:sp>
        <p:nvSpPr>
          <p:cNvPr id="67597" name="Text Box 13"/>
          <p:cNvSpPr txBox="1">
            <a:spLocks noChangeArrowheads="1"/>
          </p:cNvSpPr>
          <p:nvPr/>
        </p:nvSpPr>
        <p:spPr bwMode="auto">
          <a:xfrm>
            <a:off x="7772400" y="33528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To cerebellum</a:t>
            </a:r>
          </a:p>
        </p:txBody>
      </p:sp>
      <p:pic>
        <p:nvPicPr>
          <p:cNvPr id="67598" name="Picture 1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1905000"/>
            <a:ext cx="981075" cy="790575"/>
          </a:xfrm>
          <a:prstGeom prst="rect">
            <a:avLst/>
          </a:prstGeom>
          <a:noFill/>
        </p:spPr>
      </p:pic>
      <p:sp>
        <p:nvSpPr>
          <p:cNvPr id="67599" name="Text Box 15"/>
          <p:cNvSpPr txBox="1">
            <a:spLocks noChangeArrowheads="1"/>
          </p:cNvSpPr>
          <p:nvPr/>
        </p:nvSpPr>
        <p:spPr bwMode="auto">
          <a:xfrm>
            <a:off x="5486400" y="1752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1.</a:t>
            </a:r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6096000" y="1981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2.</a:t>
            </a:r>
          </a:p>
        </p:txBody>
      </p:sp>
      <p:sp>
        <p:nvSpPr>
          <p:cNvPr id="67601" name="Text Box 17"/>
          <p:cNvSpPr txBox="1">
            <a:spLocks noChangeArrowheads="1"/>
          </p:cNvSpPr>
          <p:nvPr/>
        </p:nvSpPr>
        <p:spPr bwMode="auto">
          <a:xfrm>
            <a:off x="7086600" y="24384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3.</a:t>
            </a:r>
          </a:p>
        </p:txBody>
      </p:sp>
      <p:sp>
        <p:nvSpPr>
          <p:cNvPr id="67602" name="Text Box 18"/>
          <p:cNvSpPr txBox="1">
            <a:spLocks noChangeArrowheads="1"/>
          </p:cNvSpPr>
          <p:nvPr/>
        </p:nvSpPr>
        <p:spPr bwMode="auto">
          <a:xfrm>
            <a:off x="7315200" y="3124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4.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 animBg="1"/>
      <p:bldP spid="67591" grpId="0" animBg="1"/>
      <p:bldP spid="67592" grpId="0" animBg="1"/>
      <p:bldP spid="67594" grpId="0" animBg="1"/>
      <p:bldP spid="67595" grpId="0" animBg="1"/>
      <p:bldP spid="67596" grpId="0"/>
      <p:bldP spid="67597" grpId="0"/>
      <p:bldP spid="67599" grpId="0"/>
      <p:bldP spid="67600" grpId="0"/>
      <p:bldP spid="67601" grpId="0"/>
      <p:bldP spid="676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Thalamus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In Forebrain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Receives sensory information and sends them to appropriate areas of forebrain.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Like a switchboard.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Everything but smell.</a:t>
            </a:r>
          </a:p>
          <a:p>
            <a:pPr eaLnBrk="1" hangingPunct="1"/>
            <a:endParaRPr lang="en-US" smtClean="0"/>
          </a:p>
        </p:txBody>
      </p:sp>
      <p:pic>
        <p:nvPicPr>
          <p:cNvPr id="5" name="Content Placeholder 4" descr="woman_switchboard_fast_hg_clr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24463" y="2195513"/>
            <a:ext cx="2886075" cy="33337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Palatino Linotype" pitchFamily="18" charset="0"/>
              </a:rPr>
              <a:t>Medulla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3967163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 sz="2800">
                <a:latin typeface="Palatino Linotype" pitchFamily="18" charset="0"/>
              </a:rPr>
              <a:t>The </a:t>
            </a:r>
            <a:r>
              <a:rPr lang="en-US" sz="2800">
                <a:solidFill>
                  <a:srgbClr val="0000FF"/>
                </a:solidFill>
                <a:latin typeface="Palatino Linotype" pitchFamily="18" charset="0"/>
              </a:rPr>
              <a:t>Medulla [muh-DUL-uh]</a:t>
            </a:r>
            <a:r>
              <a:rPr lang="en-US" sz="2800">
                <a:latin typeface="Palatino Linotype" pitchFamily="18" charset="0"/>
              </a:rPr>
              <a:t> is the base of the brainstem that controls heartbeat and breathing.</a:t>
            </a:r>
          </a:p>
          <a:p>
            <a:pPr marL="0" indent="0" algn="ctr">
              <a:buFont typeface="Wingdings" pitchFamily="2" charset="2"/>
              <a:buNone/>
            </a:pPr>
            <a:endParaRPr lang="en-US" sz="2800">
              <a:solidFill>
                <a:srgbClr val="0000FF"/>
              </a:solidFill>
              <a:latin typeface="Palatino Linotype" pitchFamily="18" charset="0"/>
            </a:endParaRP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371600"/>
            <a:ext cx="4267200" cy="4117975"/>
          </a:xfrm>
          <a:prstGeom prst="rect">
            <a:avLst/>
          </a:prstGeom>
          <a:noFill/>
        </p:spPr>
      </p:pic>
      <p:pic>
        <p:nvPicPr>
          <p:cNvPr id="69637" name="Picture 5" descr="Beating Heart Animatio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191000"/>
            <a:ext cx="2476500" cy="2476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Medulla Oblongata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Comic Sans MS" pitchFamily="66" charset="0"/>
              </a:rPr>
              <a:t>Heart rate</a:t>
            </a:r>
          </a:p>
          <a:p>
            <a:pPr eaLnBrk="1" hangingPunct="1"/>
            <a:r>
              <a:rPr lang="en-US" sz="3600" smtClean="0">
                <a:latin typeface="Comic Sans MS" pitchFamily="66" charset="0"/>
              </a:rPr>
              <a:t>Breathing</a:t>
            </a:r>
          </a:p>
          <a:p>
            <a:pPr eaLnBrk="1" hangingPunct="1"/>
            <a:r>
              <a:rPr lang="en-US" sz="3600" smtClean="0">
                <a:latin typeface="Comic Sans MS" pitchFamily="66" charset="0"/>
              </a:rPr>
              <a:t>Blood Pressure</a:t>
            </a:r>
          </a:p>
        </p:txBody>
      </p:sp>
      <p:pic>
        <p:nvPicPr>
          <p:cNvPr id="5" name="Content Placeholder 4" descr="blood_pressure_machine_stethoscope_hg_clr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3962400"/>
            <a:ext cx="3333750" cy="2514600"/>
          </a:xfrm>
        </p:spPr>
      </p:pic>
      <p:pic>
        <p:nvPicPr>
          <p:cNvPr id="6" name="Picture 5" descr="heart_pumping_hg_cl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219200"/>
            <a:ext cx="24765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lungs_alone_breathing_hg_clr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191000"/>
            <a:ext cx="22288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6803" name="Picture 3" descr="Brain%20hemispheres%2087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533400"/>
            <a:ext cx="7543800" cy="603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629400" cy="1143000"/>
          </a:xfrm>
        </p:spPr>
        <p:txBody>
          <a:bodyPr/>
          <a:lstStyle/>
          <a:p>
            <a:r>
              <a:rPr lang="en-US" sz="4000" dirty="0">
                <a:latin typeface="Palatino Linotype" pitchFamily="18" charset="0"/>
              </a:rPr>
              <a:t>Split Brain Patients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419600" cy="35814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 sz="2800" dirty="0">
                <a:latin typeface="Palatino Linotype" pitchFamily="18" charset="0"/>
              </a:rPr>
              <a:t>With the corpus </a:t>
            </a:r>
            <a:r>
              <a:rPr lang="en-US" sz="2800" dirty="0" err="1">
                <a:latin typeface="Palatino Linotype" pitchFamily="18" charset="0"/>
              </a:rPr>
              <a:t>callosum</a:t>
            </a:r>
            <a:r>
              <a:rPr lang="en-US" sz="2800" dirty="0">
                <a:latin typeface="Palatino Linotype" pitchFamily="18" charset="0"/>
              </a:rPr>
              <a:t> severed, objects (apple) presented in the right visual field can be named. Objects (pencil) in the left visual field cannot.</a:t>
            </a:r>
          </a:p>
        </p:txBody>
      </p:sp>
      <p:pic>
        <p:nvPicPr>
          <p:cNvPr id="75780" name="Picture 4" descr="figure-04-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16200000">
            <a:off x="3980297" y="2039502"/>
            <a:ext cx="6974605" cy="28956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2162"/>
          </a:xfrm>
        </p:spPr>
        <p:txBody>
          <a:bodyPr/>
          <a:lstStyle/>
          <a:p>
            <a:r>
              <a:rPr lang="en-US" sz="4000" b="0">
                <a:latin typeface="Palatino Linotype" pitchFamily="18" charset="0"/>
              </a:rPr>
              <a:t>Structure of the Cortex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9144000" cy="457200"/>
          </a:xfrm>
        </p:spPr>
        <p:txBody>
          <a:bodyPr>
            <a:normAutofit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en-US" sz="2400">
                <a:latin typeface="Palatino Linotype" pitchFamily="18" charset="0"/>
              </a:rPr>
              <a:t>Each brain hemisphere is divided into four lobes</a:t>
            </a:r>
            <a:endParaRPr lang="en-US" sz="2400">
              <a:solidFill>
                <a:srgbClr val="6600CC"/>
              </a:solidFill>
              <a:latin typeface="Palatino Linotype" pitchFamily="18" charset="0"/>
            </a:endParaRPr>
          </a:p>
        </p:txBody>
      </p:sp>
      <p:pic>
        <p:nvPicPr>
          <p:cNvPr id="83972" name="Picture 4" descr="Myers9e_fig_2_2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1524000"/>
            <a:ext cx="8001000" cy="5097463"/>
          </a:xfrm>
          <a:prstGeom prst="rect">
            <a:avLst/>
          </a:prstGeom>
          <a:noFill/>
        </p:spPr>
      </p:pic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0" y="1676400"/>
            <a:ext cx="17526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Frontal Lobe: Speaking, muscle movements, making plans and judgments.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sz="4000" b="0">
                <a:latin typeface="Palatino Linotype" pitchFamily="18" charset="0"/>
              </a:rPr>
              <a:t>Functions of the Cortex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914400"/>
            <a:ext cx="8062913" cy="1752600"/>
          </a:xfrm>
        </p:spPr>
        <p:txBody>
          <a:bodyPr/>
          <a:lstStyle/>
          <a:p>
            <a:pPr marL="406400" indent="-406400">
              <a:buClr>
                <a:schemeClr val="tx1"/>
              </a:buClr>
              <a:buFontTx/>
              <a:buChar char="•"/>
            </a:pPr>
            <a:r>
              <a:rPr lang="en-US" sz="2400">
                <a:latin typeface="Palatino Linotype" pitchFamily="18" charset="0"/>
              </a:rPr>
              <a:t>The</a:t>
            </a:r>
            <a:r>
              <a:rPr lang="en-US" sz="2400">
                <a:solidFill>
                  <a:srgbClr val="0000FF"/>
                </a:solidFill>
                <a:latin typeface="Palatino Linotype" pitchFamily="18" charset="0"/>
              </a:rPr>
              <a:t> Motor Cortex </a:t>
            </a:r>
            <a:r>
              <a:rPr lang="en-US" sz="2400">
                <a:latin typeface="Palatino Linotype" pitchFamily="18" charset="0"/>
              </a:rPr>
              <a:t>is the area at the rear of the frontal lobes that control voluntary movements. </a:t>
            </a:r>
          </a:p>
          <a:p>
            <a:pPr marL="406400" indent="-406400">
              <a:buClr>
                <a:schemeClr val="tx1"/>
              </a:buClr>
              <a:buFontTx/>
              <a:buChar char="•"/>
            </a:pPr>
            <a:r>
              <a:rPr lang="en-US" sz="2400">
                <a:latin typeface="Palatino Linotype" pitchFamily="18" charset="0"/>
              </a:rPr>
              <a:t>The </a:t>
            </a:r>
            <a:r>
              <a:rPr lang="en-US" sz="2400">
                <a:solidFill>
                  <a:srgbClr val="0000FF"/>
                </a:solidFill>
                <a:latin typeface="Palatino Linotype" pitchFamily="18" charset="0"/>
              </a:rPr>
              <a:t>Sensory Cortex</a:t>
            </a:r>
            <a:r>
              <a:rPr lang="en-US" sz="2400">
                <a:latin typeface="Palatino Linotype" pitchFamily="18" charset="0"/>
              </a:rPr>
              <a:t> (parietal cortex) receives information from skin surface and sense organs.</a:t>
            </a:r>
          </a:p>
        </p:txBody>
      </p:sp>
      <p:pic>
        <p:nvPicPr>
          <p:cNvPr id="79876" name="Picture 4" descr="MyersPEL1e_fig_02_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2632075"/>
            <a:ext cx="7086600" cy="42100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brainsenso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6497638" cy="6858000"/>
          </a:xfrm>
          <a:prstGeom prst="rect">
            <a:avLst/>
          </a:prstGeom>
          <a:noFill/>
        </p:spPr>
      </p:pic>
      <p:pic>
        <p:nvPicPr>
          <p:cNvPr id="81923" name="Picture 3" descr="f_f03motrsom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4025" y="4095750"/>
            <a:ext cx="3609975" cy="27622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4000">
                <a:solidFill>
                  <a:schemeClr val="tx2"/>
                </a:solidFill>
                <a:latin typeface="Palatino Linotype" pitchFamily="18" charset="0"/>
              </a:rPr>
              <a:t>Reticular Formation</a:t>
            </a: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457200" y="1219200"/>
            <a:ext cx="4724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5425" indent="-225425" eaLnBrk="1" hangingPunct="1">
              <a:spcBef>
                <a:spcPct val="25000"/>
              </a:spcBef>
              <a:spcAft>
                <a:spcPct val="40000"/>
              </a:spcAft>
              <a:buClr>
                <a:schemeClr val="tx1"/>
              </a:buClr>
              <a:buFontTx/>
              <a:buChar char="•"/>
            </a:pPr>
            <a:endParaRPr lang="en-US" sz="2600">
              <a:solidFill>
                <a:srgbClr val="0000FF"/>
              </a:solidFill>
              <a:latin typeface="Palatino Linotype" pitchFamily="18" charset="0"/>
            </a:endParaRPr>
          </a:p>
          <a:p>
            <a:pPr marL="225425" indent="-225425" eaLnBrk="1" hangingPunct="1">
              <a:spcBef>
                <a:spcPct val="25000"/>
              </a:spcBef>
              <a:spcAft>
                <a:spcPct val="40000"/>
              </a:spcAft>
              <a:buClr>
                <a:schemeClr val="tx1"/>
              </a:buClr>
              <a:buFontTx/>
              <a:buChar char="•"/>
            </a:pPr>
            <a:r>
              <a:rPr lang="en-US" sz="2600">
                <a:solidFill>
                  <a:srgbClr val="0000FF"/>
                </a:solidFill>
                <a:latin typeface="Palatino Linotype" pitchFamily="18" charset="0"/>
              </a:rPr>
              <a:t>Reticular Formation</a:t>
            </a:r>
            <a:r>
              <a:rPr lang="en-US" sz="2600">
                <a:solidFill>
                  <a:srgbClr val="6600CC"/>
                </a:solidFill>
                <a:latin typeface="Palatino Linotype" pitchFamily="18" charset="0"/>
              </a:rPr>
              <a:t> </a:t>
            </a:r>
            <a:r>
              <a:rPr lang="en-US" sz="2600">
                <a:latin typeface="Palatino Linotype" pitchFamily="18" charset="0"/>
              </a:rPr>
              <a:t>is</a:t>
            </a:r>
            <a:r>
              <a:rPr lang="en-US" sz="2600">
                <a:solidFill>
                  <a:srgbClr val="6600CC"/>
                </a:solidFill>
                <a:latin typeface="Palatino Linotype" pitchFamily="18" charset="0"/>
              </a:rPr>
              <a:t> </a:t>
            </a:r>
            <a:r>
              <a:rPr lang="en-US" sz="2600">
                <a:latin typeface="Palatino Linotype" pitchFamily="18" charset="0"/>
              </a:rPr>
              <a:t>a nerve network in the brainstem that plays an important role in controlling arousal.</a:t>
            </a:r>
          </a:p>
          <a:p>
            <a:pPr marL="225425" indent="-225425" eaLnBrk="1" hangingPunct="1">
              <a:spcBef>
                <a:spcPct val="25000"/>
              </a:spcBef>
              <a:spcAft>
                <a:spcPct val="40000"/>
              </a:spcAft>
              <a:buClr>
                <a:schemeClr val="tx1"/>
              </a:buClr>
              <a:buFontTx/>
              <a:buChar char="•"/>
            </a:pPr>
            <a:r>
              <a:rPr lang="en-US" sz="2400">
                <a:latin typeface="Palatino Linotype" pitchFamily="18" charset="0"/>
              </a:rPr>
              <a:t>Damage to this causes a disorder called </a:t>
            </a:r>
            <a:r>
              <a:rPr lang="en-US" sz="2400">
                <a:solidFill>
                  <a:srgbClr val="0000FF"/>
                </a:solidFill>
                <a:latin typeface="Palatino Linotype" pitchFamily="18" charset="0"/>
              </a:rPr>
              <a:t>narcolepsy</a:t>
            </a:r>
            <a:r>
              <a:rPr lang="en-US" sz="2400">
                <a:latin typeface="Palatino Linotype" pitchFamily="18" charset="0"/>
              </a:rPr>
              <a:t> in which a person falls asleep suddenly during the daytime and cannot resist the sleep.</a:t>
            </a:r>
          </a:p>
          <a:p>
            <a:pPr marL="225425" indent="-225425" eaLnBrk="1" hangingPunct="1">
              <a:spcBef>
                <a:spcPct val="25000"/>
              </a:spcBef>
              <a:spcAft>
                <a:spcPct val="40000"/>
              </a:spcAft>
              <a:buClr>
                <a:schemeClr val="tx1"/>
              </a:buClr>
              <a:buFontTx/>
              <a:buChar char="•"/>
            </a:pPr>
            <a:endParaRPr lang="en-US" sz="2400">
              <a:latin typeface="Palatino Linotype" pitchFamily="18" charset="0"/>
            </a:endParaRP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0"/>
            <a:ext cx="4572000" cy="4133850"/>
          </a:xfrm>
          <a:prstGeom prst="rect">
            <a:avLst/>
          </a:prstGeom>
          <a:noFill/>
        </p:spPr>
      </p:pic>
      <p:pic>
        <p:nvPicPr>
          <p:cNvPr id="68613" name="Picture 5" descr="Narcolepsy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810000"/>
            <a:ext cx="3810000" cy="287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5486400" cy="792162"/>
          </a:xfrm>
        </p:spPr>
        <p:txBody>
          <a:bodyPr/>
          <a:lstStyle/>
          <a:p>
            <a:r>
              <a:rPr lang="en-US" sz="4000">
                <a:solidFill>
                  <a:schemeClr val="tx1"/>
                </a:solidFill>
                <a:latin typeface="Palatino Linotype" pitchFamily="18" charset="0"/>
              </a:rPr>
              <a:t>Hypothalamus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5334000" cy="4525963"/>
          </a:xfrm>
          <a:noFill/>
          <a:ln/>
        </p:spPr>
        <p:txBody>
          <a:bodyPr/>
          <a:lstStyle/>
          <a:p>
            <a:pPr marL="225425" indent="-225425">
              <a:buClr>
                <a:schemeClr val="tx1"/>
              </a:buClr>
            </a:pPr>
            <a:r>
              <a:rPr lang="en-US" sz="2400">
                <a:solidFill>
                  <a:srgbClr val="0000FF"/>
                </a:solidFill>
                <a:latin typeface="Palatino Linotype" pitchFamily="18" charset="0"/>
              </a:rPr>
              <a:t>Hypothalamus</a:t>
            </a:r>
            <a:r>
              <a:rPr lang="en-US" sz="2400">
                <a:latin typeface="Palatino Linotype" pitchFamily="18" charset="0"/>
              </a:rPr>
              <a:t> lies below (</a:t>
            </a:r>
            <a:r>
              <a:rPr lang="en-US" sz="2400" i="1">
                <a:latin typeface="Palatino Linotype" pitchFamily="18" charset="0"/>
              </a:rPr>
              <a:t>hypo</a:t>
            </a:r>
            <a:r>
              <a:rPr lang="en-US" sz="2400">
                <a:latin typeface="Palatino Linotype" pitchFamily="18" charset="0"/>
              </a:rPr>
              <a:t>) the thalamus.  </a:t>
            </a:r>
          </a:p>
          <a:p>
            <a:pPr marL="225425" indent="-225425">
              <a:buClr>
                <a:schemeClr val="tx1"/>
              </a:buClr>
            </a:pPr>
            <a:r>
              <a:rPr lang="en-US" sz="2400">
                <a:latin typeface="Palatino Linotype" pitchFamily="18" charset="0"/>
              </a:rPr>
              <a:t>Directs maintenance activities like eating, drinking, body temperature, and control of emotions.</a:t>
            </a:r>
          </a:p>
          <a:p>
            <a:pPr marL="225425" indent="-225425">
              <a:buClr>
                <a:schemeClr val="tx1"/>
              </a:buClr>
            </a:pPr>
            <a:r>
              <a:rPr lang="en-US" sz="2400">
                <a:latin typeface="Palatino Linotype" pitchFamily="18" charset="0"/>
              </a:rPr>
              <a:t>It stimulates or inhibits pituitary gland </a:t>
            </a:r>
            <a:r>
              <a:rPr lang="en-US" sz="2400">
                <a:latin typeface="Palatino Linotype" pitchFamily="18" charset="0"/>
                <a:sym typeface="Wingdings" pitchFamily="2" charset="2"/>
              </a:rPr>
              <a:t> other endocrine glands</a:t>
            </a:r>
            <a:endParaRPr lang="en-US" sz="2400">
              <a:latin typeface="Palatino Linotype" pitchFamily="18" charset="0"/>
            </a:endParaRPr>
          </a:p>
        </p:txBody>
      </p:sp>
      <p:pic>
        <p:nvPicPr>
          <p:cNvPr id="72708" name="Picture 4" descr="Hypothalam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600200" y="4005263"/>
            <a:ext cx="3124200" cy="2776537"/>
          </a:xfrm>
          <a:noFill/>
          <a:ln/>
        </p:spPr>
      </p:pic>
      <p:pic>
        <p:nvPicPr>
          <p:cNvPr id="72709" name="Picture 5" descr="26824-17"/>
          <p:cNvPicPr>
            <a:picLocks noChangeAspect="1" noChangeArrowheads="1"/>
          </p:cNvPicPr>
          <p:nvPr/>
        </p:nvPicPr>
        <p:blipFill>
          <a:blip r:embed="rId4" cstate="print"/>
          <a:srcRect r="11264"/>
          <a:stretch>
            <a:fillRect/>
          </a:stretch>
        </p:blipFill>
        <p:spPr bwMode="auto">
          <a:xfrm>
            <a:off x="6400800" y="3276600"/>
            <a:ext cx="2251075" cy="3105150"/>
          </a:xfrm>
          <a:prstGeom prst="rect">
            <a:avLst/>
          </a:prstGeom>
          <a:noFill/>
        </p:spPr>
      </p:pic>
      <p:pic>
        <p:nvPicPr>
          <p:cNvPr id="72710" name="Picture 6" descr="kidpizzaDM1810_468x453"/>
          <p:cNvPicPr>
            <a:picLocks noChangeAspect="1" noChangeArrowheads="1"/>
          </p:cNvPicPr>
          <p:nvPr/>
        </p:nvPicPr>
        <p:blipFill>
          <a:blip r:embed="rId5" cstate="print"/>
          <a:srcRect l="19310"/>
          <a:stretch>
            <a:fillRect/>
          </a:stretch>
        </p:blipFill>
        <p:spPr bwMode="auto">
          <a:xfrm>
            <a:off x="6400800" y="457200"/>
            <a:ext cx="2228850" cy="26733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sz="4000">
                <a:solidFill>
                  <a:schemeClr val="tx1"/>
                </a:solidFill>
                <a:latin typeface="Palatino Linotype" pitchFamily="18" charset="0"/>
              </a:rPr>
              <a:t>Association Areas</a:t>
            </a:r>
          </a:p>
        </p:txBody>
      </p:sp>
      <p:sp>
        <p:nvSpPr>
          <p:cNvPr id="78850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7772400" cy="12493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en-US" sz="2800" dirty="0">
                <a:latin typeface="Palatino Linotype" pitchFamily="18" charset="0"/>
              </a:rPr>
              <a:t>More intelligent animals have increased “uncommitted” or association areas of the cortex.  These areas are responsible for integrating and acting on information received and processed  by sensory areas.   </a:t>
            </a:r>
          </a:p>
        </p:txBody>
      </p:sp>
      <p:pic>
        <p:nvPicPr>
          <p:cNvPr id="78852" name="Picture 4" descr="MyersPEL1e_fig_02_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200400"/>
            <a:ext cx="8305800" cy="32956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  <a:latin typeface="Palatino Linotype" pitchFamily="18" charset="0"/>
              </a:rPr>
              <a:t>Cerebellum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4038600" cy="4119563"/>
          </a:xfrm>
        </p:spPr>
        <p:txBody>
          <a:bodyPr/>
          <a:lstStyle/>
          <a:p>
            <a:pPr marL="225425" indent="-225425">
              <a:spcAft>
                <a:spcPct val="45000"/>
              </a:spcAft>
              <a:buClr>
                <a:schemeClr val="tx1"/>
              </a:buClr>
              <a:buFontTx/>
              <a:buChar char="•"/>
            </a:pPr>
            <a:r>
              <a:rPr lang="en-US" sz="2600">
                <a:latin typeface="Palatino Linotype" pitchFamily="18" charset="0"/>
              </a:rPr>
              <a:t>The “little brain” attached to the rear of the brainstem.</a:t>
            </a:r>
          </a:p>
          <a:p>
            <a:pPr marL="225425" indent="-225425">
              <a:spcAft>
                <a:spcPct val="45000"/>
              </a:spcAft>
              <a:buClr>
                <a:schemeClr val="tx1"/>
              </a:buClr>
              <a:buFontTx/>
              <a:buChar char="•"/>
            </a:pPr>
            <a:r>
              <a:rPr lang="en-US" sz="2600">
                <a:latin typeface="Palatino Linotype" pitchFamily="18" charset="0"/>
              </a:rPr>
              <a:t>It helps coordinate voluntary movements and balance.</a:t>
            </a:r>
          </a:p>
          <a:p>
            <a:pPr marL="225425" indent="-225425">
              <a:spcAft>
                <a:spcPct val="45000"/>
              </a:spcAft>
              <a:buClr>
                <a:schemeClr val="tx1"/>
              </a:buClr>
              <a:buFontTx/>
              <a:buChar char="•"/>
            </a:pPr>
            <a:r>
              <a:rPr lang="en-US" sz="2600">
                <a:latin typeface="Palatino Linotype" pitchFamily="18" charset="0"/>
              </a:rPr>
              <a:t>Implicit (procedural) memory.</a:t>
            </a:r>
          </a:p>
        </p:txBody>
      </p:sp>
      <p:pic>
        <p:nvPicPr>
          <p:cNvPr id="70660" name="Picture 4" descr="MyersPEL1e_fig_02_09"/>
          <p:cNvPicPr>
            <a:picLocks noChangeAspect="1" noChangeArrowheads="1"/>
          </p:cNvPicPr>
          <p:nvPr/>
        </p:nvPicPr>
        <p:blipFill>
          <a:blip r:embed="rId2" cstate="print"/>
          <a:srcRect r="50000" b="-16422"/>
          <a:stretch>
            <a:fillRect/>
          </a:stretch>
        </p:blipFill>
        <p:spPr bwMode="auto">
          <a:xfrm>
            <a:off x="5029200" y="1447800"/>
            <a:ext cx="3548063" cy="5410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Cerebellum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133600"/>
            <a:ext cx="4038600" cy="35353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Located in the back of our head- means little brain.</a:t>
            </a: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Coordinates muscle movements.</a:t>
            </a: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Like tracking a target.</a:t>
            </a:r>
          </a:p>
          <a:p>
            <a:pPr eaLnBrk="1" hangingPunct="1"/>
            <a:endParaRPr lang="en-US" dirty="0" smtClean="0">
              <a:latin typeface="Comic Sans MS" pitchFamily="66" charset="0"/>
            </a:endParaRPr>
          </a:p>
        </p:txBody>
      </p:sp>
      <p:pic>
        <p:nvPicPr>
          <p:cNvPr id="5" name="Content Placeholder 4" descr="military_soldier_glock_firing_hg_clr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24600" y="2209800"/>
            <a:ext cx="2819400" cy="3333750"/>
          </a:xfrm>
        </p:spPr>
      </p:pic>
      <p:pic>
        <p:nvPicPr>
          <p:cNvPr id="6" name="Picture 5" descr="turkey_in_crosshairs_hg_cl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362200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Hemispheres</a:t>
            </a:r>
          </a:p>
        </p:txBody>
      </p:sp>
      <p:pic>
        <p:nvPicPr>
          <p:cNvPr id="5" name="Content Placeholder 4" descr="3975200_b34337dac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725613"/>
            <a:ext cx="4038600" cy="427513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Divided into a left and right hemisphere.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latin typeface="Comic Sans MS" pitchFamily="66" charset="0"/>
              </a:rPr>
              <a:t>Contralateral</a:t>
            </a:r>
            <a:r>
              <a:rPr lang="en-US" dirty="0" smtClean="0">
                <a:latin typeface="Comic Sans MS" pitchFamily="66" charset="0"/>
              </a:rPr>
              <a:t> controlled- left controls right side of body and vice versa.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Brain Lateralization.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Lefties are better at spatial and creative tasks.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Righties are better at logic.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Split-Brain Patients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Corpus Collosum attaches the two hemispheres of cerebral cortex.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When removed you have a split-brain patient.</a:t>
            </a:r>
          </a:p>
          <a:p>
            <a:pPr eaLnBrk="1" hangingPunct="1"/>
            <a:endParaRPr lang="en-US" smtClean="0"/>
          </a:p>
        </p:txBody>
      </p:sp>
      <p:pic>
        <p:nvPicPr>
          <p:cNvPr id="5" name="Content Placeholder 4" descr="corpus'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40275" y="1600200"/>
            <a:ext cx="3854450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brain%20hemispheres"/>
          <p:cNvPicPr>
            <a:picLocks noChangeAspect="1" noChangeArrowheads="1"/>
          </p:cNvPicPr>
          <p:nvPr/>
        </p:nvPicPr>
        <p:blipFill>
          <a:blip r:embed="rId2" cstate="print"/>
          <a:srcRect t="6859"/>
          <a:stretch>
            <a:fillRect/>
          </a:stretch>
        </p:blipFill>
        <p:spPr bwMode="auto">
          <a:xfrm>
            <a:off x="990600" y="533400"/>
            <a:ext cx="7162800" cy="5789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Hypothalamus</a:t>
            </a:r>
          </a:p>
        </p:txBody>
      </p:sp>
      <p:pic>
        <p:nvPicPr>
          <p:cNvPr id="5" name="Content Placeholder 4" descr="sick_as_a_dog_hg_clr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4762500"/>
            <a:ext cx="2263775" cy="20955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143000"/>
            <a:ext cx="40386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Pea sized in brain, but plays a, not so pea sized, role.</a:t>
            </a: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Body temperature</a:t>
            </a: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Hunger</a:t>
            </a: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Thirst</a:t>
            </a:r>
          </a:p>
          <a:p>
            <a:pPr eaLnBrk="1" hangingPunct="1">
              <a:buNone/>
            </a:pPr>
            <a:endParaRPr lang="en-US" dirty="0" smtClean="0">
              <a:latin typeface="Comic Sans MS" pitchFamily="66" charset="0"/>
            </a:endParaRPr>
          </a:p>
        </p:txBody>
      </p:sp>
      <p:pic>
        <p:nvPicPr>
          <p:cNvPr id="6" name="Picture 5" descr="binge_eater_hg_cl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90600"/>
            <a:ext cx="34671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og_drinking_toilet_hg_clr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19100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rincess_kissing_frog_close_up_hg_clr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191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tx1"/>
                </a:solidFill>
                <a:latin typeface="Palatino Linotype" pitchFamily="18" charset="0"/>
              </a:rPr>
              <a:t>Amygdala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592388"/>
            <a:ext cx="4038600" cy="2363787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 sz="2400">
                <a:latin typeface="Palatino Linotype" pitchFamily="18" charset="0"/>
              </a:rPr>
              <a:t>The </a:t>
            </a:r>
            <a:r>
              <a:rPr lang="en-US" sz="2400">
                <a:solidFill>
                  <a:srgbClr val="0000FF"/>
                </a:solidFill>
                <a:latin typeface="Palatino Linotype" pitchFamily="18" charset="0"/>
              </a:rPr>
              <a:t>Amygdala [ah-MIG-dah-la]</a:t>
            </a:r>
            <a:r>
              <a:rPr lang="en-US" sz="2400">
                <a:latin typeface="Palatino Linotype" pitchFamily="18" charset="0"/>
              </a:rPr>
              <a:t> consists of two lima bean-sized neural clusters linked to the emotions of </a:t>
            </a:r>
            <a:r>
              <a:rPr lang="en-US" sz="2400">
                <a:solidFill>
                  <a:srgbClr val="0000FF"/>
                </a:solidFill>
                <a:latin typeface="Palatino Linotype" pitchFamily="18" charset="0"/>
              </a:rPr>
              <a:t>fear and anger</a:t>
            </a:r>
            <a:r>
              <a:rPr lang="en-US" sz="2400">
                <a:latin typeface="Palatino Linotype" pitchFamily="18" charset="0"/>
              </a:rPr>
              <a:t>.</a:t>
            </a:r>
          </a:p>
        </p:txBody>
      </p:sp>
      <p:pic>
        <p:nvPicPr>
          <p:cNvPr id="71684" name="Picture 4" descr="Amygdal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1862138"/>
            <a:ext cx="3886200" cy="3886200"/>
          </a:xfrm>
          <a:noFill/>
          <a:ln/>
        </p:spPr>
      </p:pic>
      <p:pic>
        <p:nvPicPr>
          <p:cNvPr id="71685" name="Picture 5" descr="2_amygda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7391400"/>
            <a:ext cx="3886200" cy="36687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Hippocampus and Amygdala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err="1" smtClean="0">
                <a:latin typeface="Comic Sans MS" pitchFamily="66" charset="0"/>
              </a:rPr>
              <a:t>Amygdala</a:t>
            </a:r>
            <a:r>
              <a:rPr lang="en-US" dirty="0" smtClean="0">
                <a:latin typeface="Comic Sans MS" pitchFamily="66" charset="0"/>
              </a:rPr>
              <a:t> is vital for our basic emotions.</a:t>
            </a:r>
            <a:endParaRPr lang="en-US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pPr eaLnBrk="1" hangingPunct="1"/>
            <a:r>
              <a:rPr lang="en-US" b="1" dirty="0" smtClean="0">
                <a:latin typeface="Comic Sans MS" pitchFamily="66" charset="0"/>
              </a:rPr>
              <a:t>Hippocampus</a:t>
            </a:r>
            <a:r>
              <a:rPr lang="en-US" dirty="0" smtClean="0">
                <a:latin typeface="Comic Sans MS" pitchFamily="66" charset="0"/>
              </a:rPr>
              <a:t> is involved in memory processing.</a:t>
            </a:r>
          </a:p>
        </p:txBody>
      </p:sp>
      <p:pic>
        <p:nvPicPr>
          <p:cNvPr id="5" name="Content Placeholder 4" descr="elephant_man_forgetting_something_hg_clr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29400" y="2133600"/>
            <a:ext cx="1790700" cy="3333750"/>
          </a:xfrm>
        </p:spPr>
      </p:pic>
      <p:pic>
        <p:nvPicPr>
          <p:cNvPr id="6" name="Picture 5" descr="rita_girl_throw_tantrum_hg_cl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076700"/>
            <a:ext cx="33337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685800" y="2619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Hippocampus</a:t>
            </a:r>
          </a:p>
        </p:txBody>
      </p:sp>
      <p:pic>
        <p:nvPicPr>
          <p:cNvPr id="88067" name="Picture 3" descr="figure 09-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5400" y="2914650"/>
            <a:ext cx="3987800" cy="3522663"/>
          </a:xfrm>
          <a:prstGeom prst="rect">
            <a:avLst/>
          </a:prstGeom>
          <a:noFill/>
        </p:spPr>
      </p:pic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1006475" y="1649413"/>
            <a:ext cx="710882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algn="ctr" eaLnBrk="1" hangingPunct="1">
              <a:lnSpc>
                <a:spcPct val="8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800" b="1" i="1">
                <a:latin typeface="Palatino Linotype" pitchFamily="18" charset="0"/>
              </a:rPr>
              <a:t>Hippocampus</a:t>
            </a:r>
            <a:r>
              <a:rPr lang="en-US" altLang="en-US" sz="2800">
                <a:solidFill>
                  <a:srgbClr val="0000FF"/>
                </a:solidFill>
                <a:latin typeface="Palatino Linotype" pitchFamily="18" charset="0"/>
              </a:rPr>
              <a:t> </a:t>
            </a:r>
            <a:r>
              <a:rPr lang="en-US" altLang="en-US" sz="2800">
                <a:latin typeface="Palatino Linotype" pitchFamily="18" charset="0"/>
              </a:rPr>
              <a:t>– a neural center in the limbic</a:t>
            </a:r>
          </a:p>
          <a:p>
            <a:pPr marL="457200" indent="-457200" algn="ctr" eaLnBrk="1" hangingPunct="1">
              <a:lnSpc>
                <a:spcPct val="8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800">
                <a:latin typeface="Palatino Linotype" pitchFamily="18" charset="0"/>
              </a:rPr>
              <a:t>system that processes explicit memories.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 rot="5400000">
            <a:off x="5729288" y="5395912"/>
            <a:ext cx="1892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000"/>
              <a:t>Weidenfield &amp; Nicolson archives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4638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>
                <a:latin typeface="Palatino Linotype" pitchFamily="18" charset="0"/>
              </a:rPr>
              <a:t>Storing Implicit &amp; Explicit Memories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8001000" cy="184785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 altLang="en-US" sz="2400" b="1" i="1">
                <a:latin typeface="Palatino Linotype" pitchFamily="18" charset="0"/>
              </a:rPr>
              <a:t>Explicit Memory</a:t>
            </a:r>
            <a:r>
              <a:rPr lang="en-US" altLang="en-US" sz="2400">
                <a:solidFill>
                  <a:srgbClr val="6600CC"/>
                </a:solidFill>
                <a:latin typeface="Palatino Linotype" pitchFamily="18" charset="0"/>
              </a:rPr>
              <a:t> </a:t>
            </a:r>
            <a:r>
              <a:rPr lang="en-US" altLang="en-US" sz="2400">
                <a:latin typeface="Palatino Linotype" pitchFamily="18" charset="0"/>
              </a:rPr>
              <a:t>refers to facts and experiences that one can consciously know and declare. </a:t>
            </a:r>
            <a:r>
              <a:rPr lang="en-US" altLang="en-US" sz="2400" b="1" i="1">
                <a:latin typeface="Palatino Linotype" pitchFamily="18" charset="0"/>
              </a:rPr>
              <a:t>Implicit memory</a:t>
            </a:r>
            <a:r>
              <a:rPr lang="en-US" altLang="en-US" sz="2400">
                <a:latin typeface="Palatino Linotype" pitchFamily="18" charset="0"/>
              </a:rPr>
              <a:t> involves learning an action while the individual does not know or declare what she knows.</a:t>
            </a:r>
            <a:endParaRPr lang="en-US" sz="2400">
              <a:latin typeface="Palatino Linotype" pitchFamily="18" charset="0"/>
            </a:endParaRPr>
          </a:p>
        </p:txBody>
      </p:sp>
      <p:pic>
        <p:nvPicPr>
          <p:cNvPr id="86020" name="Picture 4" descr="12673_MyersPsy8e_fi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8175" y="3154363"/>
            <a:ext cx="7848600" cy="3132137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AutoShape 2"/>
          <p:cNvSpPr>
            <a:spLocks noChangeAspect="1" noChangeArrowheads="1"/>
          </p:cNvSpPr>
          <p:nvPr/>
        </p:nvSpPr>
        <p:spPr bwMode="auto">
          <a:xfrm>
            <a:off x="3810000" y="4191000"/>
            <a:ext cx="4572000" cy="457200"/>
          </a:xfrm>
          <a:prstGeom prst="roundRect">
            <a:avLst>
              <a:gd name="adj" fmla="val 16667"/>
            </a:avLst>
          </a:prstGeom>
          <a:solidFill>
            <a:srgbClr val="8DC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091" name="AutoShape 3"/>
          <p:cNvSpPr>
            <a:spLocks noChangeAspect="1" noChangeArrowheads="1"/>
          </p:cNvSpPr>
          <p:nvPr/>
        </p:nvSpPr>
        <p:spPr bwMode="auto">
          <a:xfrm>
            <a:off x="6096000" y="4191000"/>
            <a:ext cx="2286000" cy="457200"/>
          </a:xfrm>
          <a:prstGeom prst="roundRect">
            <a:avLst>
              <a:gd name="adj" fmla="val 16667"/>
            </a:avLst>
          </a:prstGeom>
          <a:solidFill>
            <a:srgbClr val="FFA5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latin typeface="Palatino Linotype" pitchFamily="18" charset="0"/>
              </a:rPr>
              <a:t>No New Memories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title"/>
          </p:nvPr>
        </p:nvSpPr>
        <p:spPr>
          <a:xfrm>
            <a:off x="671513" y="274638"/>
            <a:ext cx="7772400" cy="1143000"/>
          </a:xfrm>
        </p:spPr>
        <p:txBody>
          <a:bodyPr/>
          <a:lstStyle/>
          <a:p>
            <a:r>
              <a:rPr lang="en-US" sz="4000">
                <a:latin typeface="Palatino Linotype" pitchFamily="18" charset="0"/>
              </a:rPr>
              <a:t>Anterograde Amnesia</a:t>
            </a:r>
          </a:p>
        </p:txBody>
      </p:sp>
      <p:sp>
        <p:nvSpPr>
          <p:cNvPr id="89093" name="Rectangle 5"/>
          <p:cNvSpPr>
            <a:spLocks noGrp="1" noChangeArrowheads="1"/>
          </p:cNvSpPr>
          <p:nvPr>
            <p:ph idx="1"/>
          </p:nvPr>
        </p:nvSpPr>
        <p:spPr>
          <a:xfrm>
            <a:off x="1022350" y="3697288"/>
            <a:ext cx="2259013" cy="1258887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Palatino Linotype" pitchFamily="18" charset="0"/>
              </a:rPr>
              <a:t>Anterograde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Palatino Linotype" pitchFamily="18" charset="0"/>
              </a:rPr>
              <a:t>Amnesia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Palatino Linotype" pitchFamily="18" charset="0"/>
              </a:rPr>
              <a:t>(HM)</a:t>
            </a: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5605463" y="5167313"/>
            <a:ext cx="100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latin typeface="Palatino Linotype" pitchFamily="18" charset="0"/>
              </a:rPr>
              <a:t>Surgery</a:t>
            </a:r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366713" y="1589088"/>
            <a:ext cx="8382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800">
                <a:latin typeface="Palatino Linotype" pitchFamily="18" charset="0"/>
              </a:rPr>
              <a:t>After losing his hippocampus in surgery, patient Henry M. (HM) remembered everything before the operation but cannot make new memories. We call this </a:t>
            </a:r>
            <a:r>
              <a:rPr lang="en-US" sz="2800" b="1" i="1">
                <a:latin typeface="Palatino Linotype" pitchFamily="18" charset="0"/>
              </a:rPr>
              <a:t>anterograde amnesia</a:t>
            </a:r>
            <a:r>
              <a:rPr lang="en-US" sz="2800">
                <a:latin typeface="Palatino Linotype" pitchFamily="18" charset="0"/>
              </a:rPr>
              <a:t>.</a:t>
            </a:r>
          </a:p>
        </p:txBody>
      </p:sp>
      <p:cxnSp>
        <p:nvCxnSpPr>
          <p:cNvPr id="89096" name="AutoShape 8"/>
          <p:cNvCxnSpPr>
            <a:cxnSpLocks noChangeShapeType="1"/>
            <a:stCxn id="89094" idx="0"/>
            <a:endCxn id="89098" idx="1"/>
          </p:cNvCxnSpPr>
          <p:nvPr/>
        </p:nvCxnSpPr>
        <p:spPr bwMode="auto">
          <a:xfrm flipV="1">
            <a:off x="6110288" y="4672013"/>
            <a:ext cx="0" cy="4953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4125913" y="423862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latin typeface="Palatino Linotype" pitchFamily="18" charset="0"/>
              </a:rPr>
              <a:t>Memory Intact</a:t>
            </a:r>
          </a:p>
        </p:txBody>
      </p:sp>
      <p:sp>
        <p:nvSpPr>
          <p:cNvPr id="89098" name="Line 10"/>
          <p:cNvSpPr>
            <a:spLocks noChangeShapeType="1"/>
          </p:cNvSpPr>
          <p:nvPr/>
        </p:nvSpPr>
        <p:spPr bwMode="auto">
          <a:xfrm>
            <a:off x="6110288" y="4191000"/>
            <a:ext cx="0" cy="4572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9400"/>
            <a:ext cx="7772400" cy="1143000"/>
          </a:xfrm>
        </p:spPr>
        <p:txBody>
          <a:bodyPr/>
          <a:lstStyle/>
          <a:p>
            <a:r>
              <a:rPr lang="en-US" sz="4000">
                <a:latin typeface="Palatino Linotype" pitchFamily="18" charset="0"/>
              </a:rPr>
              <a:t>Implicit Memory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1975" y="5562600"/>
            <a:ext cx="8001000" cy="1066800"/>
          </a:xfrm>
          <a:noFill/>
          <a:ln/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 sz="2000">
                <a:latin typeface="Palatino Linotype" pitchFamily="18" charset="0"/>
              </a:rPr>
              <a:t>HM learned the Tower of Hanoi (game) after his surgery. Each time he plays it, he is unable to remember the fact that he has already played the game.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881063" y="1600200"/>
            <a:ext cx="7351712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800">
                <a:latin typeface="Palatino Linotype" pitchFamily="18" charset="0"/>
              </a:rPr>
              <a:t>HM is unable to make new memories that are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800">
                <a:latin typeface="Palatino Linotype" pitchFamily="18" charset="0"/>
              </a:rPr>
              <a:t>declarative (explicit), but he can form new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800">
                <a:latin typeface="Palatino Linotype" pitchFamily="18" charset="0"/>
              </a:rPr>
              <a:t>memories that are procedural (implicit).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524125" y="2971800"/>
            <a:ext cx="4038600" cy="2547938"/>
            <a:chOff x="1590" y="1872"/>
            <a:chExt cx="2544" cy="1605"/>
          </a:xfrm>
        </p:grpSpPr>
        <p:sp>
          <p:nvSpPr>
            <p:cNvPr id="90118" name="Rectangle 6" descr="Oak"/>
            <p:cNvSpPr>
              <a:spLocks noChangeArrowheads="1"/>
            </p:cNvSpPr>
            <p:nvPr/>
          </p:nvSpPr>
          <p:spPr bwMode="auto">
            <a:xfrm>
              <a:off x="1590" y="3264"/>
              <a:ext cx="2544" cy="192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19" name="AutoShape 7"/>
            <p:cNvSpPr>
              <a:spLocks noChangeArrowheads="1"/>
            </p:cNvSpPr>
            <p:nvPr/>
          </p:nvSpPr>
          <p:spPr bwMode="auto">
            <a:xfrm>
              <a:off x="1974" y="1872"/>
              <a:ext cx="96" cy="1392"/>
            </a:xfrm>
            <a:prstGeom prst="roundRect">
              <a:avLst>
                <a:gd name="adj" fmla="val 16667"/>
              </a:avLst>
            </a:prstGeom>
            <a:solidFill>
              <a:srgbClr val="5F5F5F"/>
            </a:solidFill>
            <a:ln w="952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0" name="AutoShape 8"/>
            <p:cNvSpPr>
              <a:spLocks noChangeArrowheads="1"/>
            </p:cNvSpPr>
            <p:nvPr/>
          </p:nvSpPr>
          <p:spPr bwMode="auto">
            <a:xfrm>
              <a:off x="2835" y="1872"/>
              <a:ext cx="96" cy="1392"/>
            </a:xfrm>
            <a:prstGeom prst="roundRect">
              <a:avLst>
                <a:gd name="adj" fmla="val 16667"/>
              </a:avLst>
            </a:prstGeom>
            <a:solidFill>
              <a:srgbClr val="5F5F5F"/>
            </a:solidFill>
            <a:ln w="952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1" name="AutoShape 9"/>
            <p:cNvSpPr>
              <a:spLocks noChangeArrowheads="1"/>
            </p:cNvSpPr>
            <p:nvPr/>
          </p:nvSpPr>
          <p:spPr bwMode="auto">
            <a:xfrm>
              <a:off x="3654" y="1872"/>
              <a:ext cx="96" cy="1392"/>
            </a:xfrm>
            <a:prstGeom prst="roundRect">
              <a:avLst>
                <a:gd name="adj" fmla="val 16667"/>
              </a:avLst>
            </a:prstGeom>
            <a:solidFill>
              <a:srgbClr val="5F5F5F"/>
            </a:solidFill>
            <a:ln w="952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2" name="AutoShape 10"/>
            <p:cNvSpPr>
              <a:spLocks noChangeArrowheads="1"/>
            </p:cNvSpPr>
            <p:nvPr/>
          </p:nvSpPr>
          <p:spPr bwMode="auto">
            <a:xfrm>
              <a:off x="1689" y="3120"/>
              <a:ext cx="672" cy="144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3" name="AutoShape 11"/>
            <p:cNvSpPr>
              <a:spLocks noChangeArrowheads="1"/>
            </p:cNvSpPr>
            <p:nvPr/>
          </p:nvSpPr>
          <p:spPr bwMode="auto">
            <a:xfrm>
              <a:off x="1734" y="2976"/>
              <a:ext cx="576" cy="144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4" name="AutoShape 12"/>
            <p:cNvSpPr>
              <a:spLocks noChangeArrowheads="1"/>
            </p:cNvSpPr>
            <p:nvPr/>
          </p:nvSpPr>
          <p:spPr bwMode="auto">
            <a:xfrm>
              <a:off x="1782" y="2823"/>
              <a:ext cx="480" cy="144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5" name="AutoShape 13"/>
            <p:cNvSpPr>
              <a:spLocks noChangeArrowheads="1"/>
            </p:cNvSpPr>
            <p:nvPr/>
          </p:nvSpPr>
          <p:spPr bwMode="auto">
            <a:xfrm>
              <a:off x="1830" y="2679"/>
              <a:ext cx="384" cy="144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6" name="Text Box 14"/>
            <p:cNvSpPr txBox="1">
              <a:spLocks noChangeArrowheads="1"/>
            </p:cNvSpPr>
            <p:nvPr/>
          </p:nvSpPr>
          <p:spPr bwMode="auto">
            <a:xfrm>
              <a:off x="3600" y="3264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FFFF00"/>
                  </a:solidFill>
                  <a:latin typeface="Palatino Linotype" pitchFamily="18" charset="0"/>
                </a:rPr>
                <a:t>C</a:t>
              </a:r>
            </a:p>
          </p:txBody>
        </p:sp>
        <p:sp>
          <p:nvSpPr>
            <p:cNvPr id="90127" name="Text Box 15"/>
            <p:cNvSpPr txBox="1">
              <a:spLocks noChangeArrowheads="1"/>
            </p:cNvSpPr>
            <p:nvPr/>
          </p:nvSpPr>
          <p:spPr bwMode="auto">
            <a:xfrm>
              <a:off x="2772" y="3265"/>
              <a:ext cx="20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FFFF00"/>
                  </a:solidFill>
                  <a:latin typeface="Palatino Linotype" pitchFamily="18" charset="0"/>
                </a:rPr>
                <a:t>B</a:t>
              </a:r>
            </a:p>
          </p:txBody>
        </p:sp>
        <p:sp>
          <p:nvSpPr>
            <p:cNvPr id="90128" name="Text Box 16"/>
            <p:cNvSpPr txBox="1">
              <a:spLocks noChangeArrowheads="1"/>
            </p:cNvSpPr>
            <p:nvPr/>
          </p:nvSpPr>
          <p:spPr bwMode="auto">
            <a:xfrm>
              <a:off x="1902" y="3262"/>
              <a:ext cx="2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FFFF00"/>
                  </a:solidFill>
                  <a:latin typeface="Palatino Linotype" pitchFamily="18" charset="0"/>
                </a:rPr>
                <a:t>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717</Words>
  <Application>Microsoft Office PowerPoint</Application>
  <PresentationFormat>On-screen Show (4:3)</PresentationFormat>
  <Paragraphs>101</Paragraphs>
  <Slides>25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Limbic System</vt:lpstr>
      <vt:lpstr>Hypothalamus</vt:lpstr>
      <vt:lpstr>Hypothalamus</vt:lpstr>
      <vt:lpstr>Amygdala</vt:lpstr>
      <vt:lpstr>Hippocampus and Amygdala</vt:lpstr>
      <vt:lpstr>Slide 6</vt:lpstr>
      <vt:lpstr>Storing Implicit &amp; Explicit Memories</vt:lpstr>
      <vt:lpstr>Anterograde Amnesia</vt:lpstr>
      <vt:lpstr>Implicit Memory</vt:lpstr>
      <vt:lpstr>Thalamus</vt:lpstr>
      <vt:lpstr>Thalamus</vt:lpstr>
      <vt:lpstr>Medulla</vt:lpstr>
      <vt:lpstr>Medulla Oblongata</vt:lpstr>
      <vt:lpstr>Slide 14</vt:lpstr>
      <vt:lpstr>Split Brain Patients</vt:lpstr>
      <vt:lpstr>Structure of the Cortex</vt:lpstr>
      <vt:lpstr>Functions of the Cortex</vt:lpstr>
      <vt:lpstr>Slide 18</vt:lpstr>
      <vt:lpstr>Slide 19</vt:lpstr>
      <vt:lpstr>Association Areas</vt:lpstr>
      <vt:lpstr>Cerebellum</vt:lpstr>
      <vt:lpstr>Cerebellum</vt:lpstr>
      <vt:lpstr>Hemispheres</vt:lpstr>
      <vt:lpstr>Split-Brain Patients</vt:lpstr>
      <vt:lpstr>Slide 25</vt:lpstr>
    </vt:vector>
  </TitlesOfParts>
  <Company>Peters Township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Limbic System</dc:title>
  <dc:creator>Windows User</dc:creator>
  <cp:lastModifiedBy>Windows User</cp:lastModifiedBy>
  <cp:revision>1</cp:revision>
  <dcterms:created xsi:type="dcterms:W3CDTF">2014-02-17T17:19:50Z</dcterms:created>
  <dcterms:modified xsi:type="dcterms:W3CDTF">2014-02-17T17:20:45Z</dcterms:modified>
</cp:coreProperties>
</file>