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1/2/2014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1/2/2014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1/2/2014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1/2/2014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7C9B81F-C347-4BEF-BFDF-29C42F48304A}" type="datetimeFigureOut">
              <a:rPr lang="en-US" smtClean="0"/>
              <a:pPr/>
              <a:t>1/2/2014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7" Type="http://schemas.openxmlformats.org/officeDocument/2006/relationships/image" Target="../media/image18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gif"/><Relationship Id="rId5" Type="http://schemas.openxmlformats.org/officeDocument/2006/relationships/image" Target="../media/image16.gif"/><Relationship Id="rId4" Type="http://schemas.openxmlformats.org/officeDocument/2006/relationships/image" Target="../media/image15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Abnormal </a:t>
            </a:r>
            <a:r>
              <a:rPr lang="en-US" smtClean="0"/>
              <a:t>Psychological Disorders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Somatoform &amp; D.I.D.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6434"/>
          </a:xfrm>
        </p:spPr>
        <p:txBody>
          <a:bodyPr/>
          <a:lstStyle/>
          <a:p>
            <a:pPr algn="ctr"/>
            <a:r>
              <a:rPr lang="en-US" dirty="0" smtClean="0"/>
              <a:t>Somatoform Disorders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0522"/>
            <a:ext cx="4883505" cy="4804078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Classified as two types:</a:t>
            </a:r>
          </a:p>
          <a:p>
            <a:pPr lvl="1"/>
            <a:r>
              <a:rPr lang="en-US" dirty="0" smtClean="0"/>
              <a:t>Conversion disorder</a:t>
            </a:r>
          </a:p>
          <a:p>
            <a:pPr lvl="2"/>
            <a:r>
              <a:rPr lang="en-US" dirty="0" smtClean="0"/>
              <a:t>Person complains about a specific symptom with no apparent cause</a:t>
            </a:r>
          </a:p>
          <a:p>
            <a:pPr lvl="1"/>
            <a:r>
              <a:rPr lang="en-US" dirty="0" err="1" smtClean="0"/>
              <a:t>Hypochondriasis</a:t>
            </a:r>
            <a:endParaRPr lang="en-US" dirty="0" smtClean="0"/>
          </a:p>
          <a:p>
            <a:pPr lvl="2"/>
            <a:r>
              <a:rPr lang="en-US" dirty="0" smtClean="0"/>
              <a:t>Person worries about becoming ill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40705" y="2125253"/>
            <a:ext cx="3507556" cy="33855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Comic Sans MS" pitchFamily="66" charset="0"/>
              </a:rPr>
              <a:t>Conversion Disorder</a:t>
            </a:r>
          </a:p>
        </p:txBody>
      </p:sp>
      <p:pic>
        <p:nvPicPr>
          <p:cNvPr id="5" name="Content Placeholder 4" descr="blind_man_hg_clr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05000" y="1295400"/>
            <a:ext cx="2239963" cy="280035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371600"/>
            <a:ext cx="4038600" cy="4525963"/>
          </a:xfrm>
        </p:spPr>
        <p:txBody>
          <a:bodyPr/>
          <a:lstStyle/>
          <a:p>
            <a:pPr eaLnBrk="1" hangingPunct="1"/>
            <a:r>
              <a:rPr lang="en-US" smtClean="0">
                <a:latin typeface="Comic Sans MS" pitchFamily="66" charset="0"/>
              </a:rPr>
              <a:t>Report the existence of severe physical problems  with no biological reason.</a:t>
            </a:r>
          </a:p>
          <a:p>
            <a:pPr eaLnBrk="1" hangingPunct="1"/>
            <a:r>
              <a:rPr lang="en-US" smtClean="0">
                <a:latin typeface="Comic Sans MS" pitchFamily="66" charset="0"/>
              </a:rPr>
              <a:t>Like blindness or paralysis.</a:t>
            </a:r>
          </a:p>
        </p:txBody>
      </p:sp>
      <p:pic>
        <p:nvPicPr>
          <p:cNvPr id="6" name="Picture 5" descr="caveman_lunch_for_trex_lg_clr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295400"/>
            <a:ext cx="196691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pol-pot-khmer-rouge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4572000"/>
            <a:ext cx="1830388" cy="182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pol-pot1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4191000"/>
            <a:ext cx="1652588" cy="236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mass-grave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09800" y="4648200"/>
            <a:ext cx="2843213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553200" y="6400800"/>
            <a:ext cx="8397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Pol Pot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236862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err="1" smtClean="0">
                <a:latin typeface="Comic Sans MS" pitchFamily="66" charset="0"/>
              </a:rPr>
              <a:t>Hypochondriasis</a:t>
            </a:r>
            <a:endParaRPr lang="en-US" dirty="0" smtClean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Comic Sans MS" pitchFamily="66" charset="0"/>
              </a:rPr>
              <a:t>Has frequent physical complaints for which medical doctors are unable to locate the cause.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Comic Sans MS" pitchFamily="66" charset="0"/>
              </a:rPr>
              <a:t>They usually believe that the minor issues (headache, upset stomach) are indicative are more severe illnesses.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5" name="Content Placeholder 4" descr="hypochondria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162800" y="228600"/>
            <a:ext cx="1704975" cy="2028825"/>
          </a:xfrm>
        </p:spPr>
      </p:pic>
      <p:pic>
        <p:nvPicPr>
          <p:cNvPr id="6" name="Picture 5" descr="mba0826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286000"/>
            <a:ext cx="3963988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6434"/>
          </a:xfrm>
        </p:spPr>
        <p:txBody>
          <a:bodyPr/>
          <a:lstStyle/>
          <a:p>
            <a:pPr algn="ctr"/>
            <a:r>
              <a:rPr lang="en-US" dirty="0" smtClean="0"/>
              <a:t>Dissociative Disorders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0522"/>
            <a:ext cx="8229600" cy="4804078"/>
          </a:xfrm>
        </p:spPr>
        <p:txBody>
          <a:bodyPr>
            <a:normAutofit/>
          </a:bodyPr>
          <a:lstStyle/>
          <a:p>
            <a:r>
              <a:rPr lang="en-US" dirty="0" smtClean="0"/>
              <a:t>Alterations in memory, identity, or consciousness</a:t>
            </a:r>
          </a:p>
          <a:p>
            <a:r>
              <a:rPr lang="en-US" dirty="0" smtClean="0"/>
              <a:t>Dissociative amnesia</a:t>
            </a:r>
          </a:p>
          <a:p>
            <a:pPr lvl="1"/>
            <a:r>
              <a:rPr lang="en-US" dirty="0" smtClean="0"/>
              <a:t>Inability to recall personal events (rest of memory intact)</a:t>
            </a:r>
          </a:p>
          <a:p>
            <a:r>
              <a:rPr lang="en-US" dirty="0" smtClean="0"/>
              <a:t>Dissociative fugue</a:t>
            </a:r>
          </a:p>
          <a:p>
            <a:pPr lvl="1"/>
            <a:r>
              <a:rPr lang="en-US" dirty="0" smtClean="0"/>
              <a:t>Travels away from home or work &amp; unable to recall past</a:t>
            </a:r>
          </a:p>
          <a:p>
            <a:r>
              <a:rPr lang="en-US" dirty="0" smtClean="0"/>
              <a:t>DID – Dissociative Identity Disorder </a:t>
            </a:r>
            <a:r>
              <a:rPr lang="en-US" sz="1400" dirty="0" smtClean="0">
                <a:solidFill>
                  <a:srgbClr val="FF0000"/>
                </a:solidFill>
              </a:rPr>
              <a:t>(United States of Tara)</a:t>
            </a:r>
          </a:p>
          <a:p>
            <a:pPr lvl="1"/>
            <a:r>
              <a:rPr lang="en-US" dirty="0" smtClean="0"/>
              <a:t>Formerly Multiple Personality Disorder</a:t>
            </a:r>
          </a:p>
          <a:p>
            <a:pPr lvl="1"/>
            <a:r>
              <a:rPr lang="en-US" dirty="0" smtClean="0"/>
              <a:t>Two or more distinct personalities</a:t>
            </a:r>
          </a:p>
          <a:p>
            <a:pPr lvl="1"/>
            <a:r>
              <a:rPr lang="en-US" dirty="0" smtClean="0"/>
              <a:t>Rare and controversial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6798" y="4728276"/>
            <a:ext cx="2307202" cy="21297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Comic Sans MS" pitchFamily="66" charset="0"/>
              </a:rPr>
              <a:t>Psychogenic Amnesia</a:t>
            </a:r>
          </a:p>
        </p:txBody>
      </p:sp>
      <p:pic>
        <p:nvPicPr>
          <p:cNvPr id="5" name="Content Placeholder 4" descr="amnesi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1000" y="1068636"/>
            <a:ext cx="3114675" cy="428625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Comic Sans MS" pitchFamily="66" charset="0"/>
              </a:rPr>
              <a:t>A person cannot remember things with no physiological basis for the disruption in memory.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Comic Sans MS" pitchFamily="66" charset="0"/>
              </a:rPr>
              <a:t>Retrograde Amnesia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Comic Sans MS" pitchFamily="66" charset="0"/>
              </a:rPr>
              <a:t>NOT organic amnesia.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Comic Sans MS" pitchFamily="66" charset="0"/>
              </a:rPr>
              <a:t>Organic amnesia can be retrograde or </a:t>
            </a:r>
            <a:r>
              <a:rPr lang="en-US" dirty="0" err="1" smtClean="0">
                <a:latin typeface="Comic Sans MS" pitchFamily="66" charset="0"/>
              </a:rPr>
              <a:t>antrograde</a:t>
            </a:r>
            <a:r>
              <a:rPr lang="en-US" dirty="0" smtClean="0">
                <a:latin typeface="Comic Sans MS" pitchFamily="66" charset="0"/>
              </a:rPr>
              <a:t>.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6" name="Picture 5" descr="50-First-Dates-m0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4800600"/>
            <a:ext cx="1193800" cy="181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Comic Sans MS" pitchFamily="66" charset="0"/>
              </a:rPr>
              <a:t>Dissociative Fugue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omic Sans MS" pitchFamily="66" charset="0"/>
              </a:rPr>
              <a:t>People with psychogenic amnesia that find themselves in an unfamiliar environment. </a:t>
            </a:r>
          </a:p>
        </p:txBody>
      </p:sp>
      <p:pic>
        <p:nvPicPr>
          <p:cNvPr id="5" name="Content Placeholder 4" descr="manga_bride_and_groom_chase2_hg_clr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114800" y="1447800"/>
            <a:ext cx="2085975" cy="1949450"/>
          </a:xfrm>
        </p:spPr>
      </p:pic>
      <p:pic>
        <p:nvPicPr>
          <p:cNvPr id="6" name="Picture 5" descr="manga_bride_carrying_groom_hg_clr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1295400"/>
            <a:ext cx="1600200" cy="204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man_with_empty_pockets_hg_clr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0" y="3276600"/>
            <a:ext cx="17430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kids_on_a_merry_go_round_hg_clr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3200400"/>
            <a:ext cx="2133600" cy="166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boy_punk_walking_hg_clr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152400" y="4343400"/>
            <a:ext cx="2209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mailman_walking_hg_clr.gif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4000" y="4191000"/>
            <a:ext cx="234315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>
                <a:latin typeface="Comic Sans MS" pitchFamily="66" charset="0"/>
              </a:rPr>
              <a:t>Dissociative Identity Disorder</a:t>
            </a:r>
          </a:p>
        </p:txBody>
      </p:sp>
      <p:pic>
        <p:nvPicPr>
          <p:cNvPr id="5" name="Content Placeholder 4" descr="Dissociative_Identity_Disorder_by_lily_day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2024063"/>
            <a:ext cx="4038600" cy="3678237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Comic Sans MS" pitchFamily="66" charset="0"/>
              </a:rPr>
              <a:t>Used to be known as Multiple Personality Disorder.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Comic Sans MS" pitchFamily="66" charset="0"/>
              </a:rPr>
              <a:t>A person has several rather than one integrated personality.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Comic Sans MS" pitchFamily="66" charset="0"/>
              </a:rPr>
              <a:t>People with DID commonly have a history of childhood abuse or trauma.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0</TotalTime>
  <Words>228</Words>
  <Application>Microsoft Office PowerPoint</Application>
  <PresentationFormat>On-screen Show (4:3)</PresentationFormat>
  <Paragraphs>38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Flow</vt:lpstr>
      <vt:lpstr>Abnormal Psychological Disorders</vt:lpstr>
      <vt:lpstr>Somatoform Disorders</vt:lpstr>
      <vt:lpstr>Conversion Disorder</vt:lpstr>
      <vt:lpstr>Hypochondriasis</vt:lpstr>
      <vt:lpstr>Dissociative Disorders</vt:lpstr>
      <vt:lpstr>Psychogenic Amnesia</vt:lpstr>
      <vt:lpstr>Dissociative Fugue</vt:lpstr>
      <vt:lpstr>Dissociative Identity Disorder</vt:lpstr>
    </vt:vector>
  </TitlesOfParts>
  <Company>Peters Township School District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Abnormal Psychological Disorders</dc:title>
  <dc:creator>Windows User</dc:creator>
  <cp:lastModifiedBy>Windows User</cp:lastModifiedBy>
  <cp:revision>1</cp:revision>
  <dcterms:created xsi:type="dcterms:W3CDTF">2014-01-02T12:44:45Z</dcterms:created>
  <dcterms:modified xsi:type="dcterms:W3CDTF">2014-01-02T12:45:31Z</dcterms:modified>
</cp:coreProperties>
</file>