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30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5" r:id="rId30"/>
    <p:sldId id="306" r:id="rId31"/>
    <p:sldId id="304" r:id="rId32"/>
    <p:sldId id="301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5F653-3025-489C-A64E-B698EE433CC3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0E046-34A8-4A8B-BC46-86204ACCB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B831C58E-CC07-44C6-A873-371D5C041099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921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D9DF8D-A68F-48A2-BE61-2B23FF977C7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3B6A1-7830-49EB-B821-536089165D0A}" type="slidenum">
              <a:rPr lang="en-US"/>
              <a:pPr/>
              <a:t>31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7B3194BE-BDD0-4182-A912-E8C8031368DD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1003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B5D5B7-F9BE-4F51-8B88-244BD18F0CE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0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0F83544D-5451-4233-B762-0681BCF0BC86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DB4F5-71BC-4DAC-9C17-BA5C6BE9997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8D82AD55-1967-4D69-9A82-2FB08A37E5E5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D4AA0-934F-42F5-A055-03506BA198C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Figure 3.12 from:</a:t>
            </a:r>
          </a:p>
          <a:p>
            <a:pPr eaLnBrk="1" hangingPunct="1"/>
            <a:r>
              <a:rPr lang="en-US" smtClean="0"/>
              <a:t>Kassin, S. (1998). </a:t>
            </a:r>
            <a:r>
              <a:rPr lang="en-US" i="1" smtClean="0"/>
              <a:t>Psychology</a:t>
            </a:r>
            <a:r>
              <a:rPr lang="en-US" smtClean="0"/>
              <a:t>, second edition. Upper Saddle River, NJ: Prentice Hall.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B18CC313-B405-4529-8876-B4AF16117741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7D81DE-AA7E-49D4-B75C-06B9C13F80D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5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 3.10 from: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Kassin, S. (1998). </a:t>
            </a:r>
            <a:r>
              <a:rPr lang="en-US" i="1" smtClean="0"/>
              <a:t>Psychology</a:t>
            </a:r>
            <a:r>
              <a:rPr lang="en-US" smtClean="0"/>
              <a:t>, second edition. Upper Saddle River, NJ: Prentice Hall.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F9530061-6A3B-4709-98A1-BEB0B1A94A0B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E14972-D5E5-4D4C-A3AB-85910A4CA9A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DF468CC8-90E7-4A2F-8875-EB48D3FCE7E5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165E1-F4A0-4309-97FB-57BF6637E92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7A1C3F8C-93BC-40DB-8854-25AC7E5AAA5A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919725-7CB0-4AA9-B645-A36B494979D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Sensation &amp; Perception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ADC8BAA4-D7ED-4F18-82AE-38AF876989DE}" type="datetime1">
              <a:rPr lang="en-US" smtClean="0"/>
              <a:pPr/>
              <a:t>10/8/2013</a:t>
            </a:fld>
            <a:endParaRPr lang="en-US" smtClean="0"/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123214-8FA7-4CB2-86D4-A9DCF19319A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EB424-E007-4674-80C0-74DADADEC0DF}" type="slidenum">
              <a:rPr lang="en-US"/>
              <a:pPr/>
              <a:t>29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Try the following experiment: two envelopes, one with two quarters in it, the subject will be able to tell the difference, but then put the envelopes in a pair of shoes and try to tell the difference</a:t>
            </a:r>
          </a:p>
          <a:p>
            <a:pPr>
              <a:buFontTx/>
              <a:buChar char="•"/>
            </a:pPr>
            <a:r>
              <a:rPr lang="en-US" dirty="0" smtClean="0"/>
              <a:t>Weber's Principle: difference thresholds grow with the magnitude of the stimulus</a:t>
            </a:r>
          </a:p>
          <a:p>
            <a:pPr>
              <a:buFontTx/>
              <a:buChar char="•"/>
            </a:pPr>
            <a:r>
              <a:rPr lang="en-US" dirty="0" smtClean="0"/>
              <a:t>If you make $5 p/h a 25 cent hour raise will be noticeable but at $10 p/h you may need 50 cents.</a:t>
            </a:r>
          </a:p>
          <a:p>
            <a:pPr>
              <a:buFontTx/>
              <a:buChar char="•"/>
            </a:pPr>
            <a:r>
              <a:rPr lang="en-US" dirty="0" smtClean="0"/>
              <a:t>If you are in sales, three piece suit and sweater, sell the suit first because after the suit the man will be more likely to buy</a:t>
            </a:r>
          </a:p>
          <a:p>
            <a:pPr>
              <a:buFontTx/>
              <a:buChar char="•"/>
            </a:pPr>
            <a:r>
              <a:rPr lang="en-US" dirty="0" smtClean="0"/>
              <a:t>In car sales, after the sale customer won’t really notice $500 stereo</a:t>
            </a:r>
          </a:p>
          <a:p>
            <a:pPr>
              <a:buFontTx/>
              <a:buChar char="•"/>
            </a:pPr>
            <a:r>
              <a:rPr lang="en-US" dirty="0" err="1" smtClean="0"/>
              <a:t>ADAPTation</a:t>
            </a:r>
            <a:r>
              <a:rPr lang="en-US" dirty="0" smtClean="0"/>
              <a:t>—habituation</a:t>
            </a:r>
          </a:p>
          <a:p>
            <a:pPr lvl="1">
              <a:buFontTx/>
              <a:buChar char="•"/>
            </a:pPr>
            <a:r>
              <a:rPr lang="en-US" dirty="0" smtClean="0"/>
              <a:t>After drinking tea with lemon, a grapefruit will not taste as sour</a:t>
            </a:r>
          </a:p>
          <a:p>
            <a:pPr lvl="1">
              <a:buFontTx/>
              <a:buChar char="•"/>
            </a:pPr>
            <a:r>
              <a:rPr lang="en-US" dirty="0" smtClean="0"/>
              <a:t>…but after a roll, it will taste especially sour</a:t>
            </a:r>
          </a:p>
          <a:p>
            <a:pPr>
              <a:buFontTx/>
              <a:buChar char="•"/>
            </a:pPr>
            <a:r>
              <a:rPr lang="en-US" dirty="0" smtClean="0"/>
              <a:t>After holding salty water in mouth, it will taste less salty, and drinking fresh water afterwards, it will taste sweet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©1999 Prentice Hall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FB6E-A17B-4E0E-AF34-62A1440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0CDA56-A45A-43C7-A2B8-2519114D1D84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6E7B18-D2F2-4133-B7BC-6872074E2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http://www.aph.org/cvi/images/bra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7244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Phase Four: In the Brain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Goes to the Visual Cortex located in the Occipital Lobe of the Cerebral Cortex.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Feature Detectors.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Parallel Processing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334000"/>
            <a:ext cx="3657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We have specific cells that see the lines, motion, curves and other features of objects.  These cells are called “feature detectors.”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Comic Sans MS" pitchFamily="66" charset="0"/>
              </a:rPr>
              <a:t>Hearing</a:t>
            </a:r>
          </a:p>
        </p:txBody>
      </p:sp>
      <p:pic>
        <p:nvPicPr>
          <p:cNvPr id="57347" name="Content Placeholder 5" descr="BIG-EA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524000"/>
            <a:ext cx="4876800" cy="4451350"/>
          </a:xfrm>
        </p:spPr>
      </p:pic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2743200" y="60960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Broadway" pitchFamily="82" charset="0"/>
              </a:rPr>
              <a:t>Our auditory sense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We hear sound WAVES</a:t>
            </a:r>
          </a:p>
        </p:txBody>
      </p:sp>
      <p:pic>
        <p:nvPicPr>
          <p:cNvPr id="7" name="Content Placeholder 6" descr="santa_surfing_waves_hg_cl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447800"/>
            <a:ext cx="3467100" cy="321945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33400" y="5410200"/>
            <a:ext cx="8305800" cy="1295400"/>
          </a:xfrm>
        </p:spPr>
        <p:txBody>
          <a:bodyPr rtlCol="0"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The height of the wave gives us the amplitude of the sound.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The frequency of the wave gives us the pitch if the sound.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72390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The Ear</a:t>
            </a:r>
          </a:p>
        </p:txBody>
      </p:sp>
      <p:pic>
        <p:nvPicPr>
          <p:cNvPr id="59395" name="Picture 5" descr="eardiag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7239000" cy="545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Transduction in the ear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5562600" cy="5181600"/>
          </a:xfrm>
        </p:spPr>
        <p:txBody>
          <a:bodyPr rtlCol="0"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Sound waves hit the </a:t>
            </a:r>
            <a:r>
              <a:rPr lang="en-US" b="1" dirty="0" smtClean="0">
                <a:latin typeface="Comic Sans MS" pitchFamily="66" charset="0"/>
              </a:rPr>
              <a:t>eardrum</a:t>
            </a:r>
            <a:r>
              <a:rPr lang="en-US" dirty="0" smtClean="0">
                <a:latin typeface="Comic Sans MS" pitchFamily="66" charset="0"/>
              </a:rPr>
              <a:t> then </a:t>
            </a:r>
            <a:r>
              <a:rPr lang="en-US" b="1" dirty="0" smtClean="0">
                <a:latin typeface="Comic Sans MS" pitchFamily="66" charset="0"/>
              </a:rPr>
              <a:t>anvil </a:t>
            </a:r>
            <a:r>
              <a:rPr lang="en-US" dirty="0" smtClean="0">
                <a:latin typeface="Comic Sans MS" pitchFamily="66" charset="0"/>
              </a:rPr>
              <a:t>then </a:t>
            </a:r>
            <a:r>
              <a:rPr lang="en-US" b="1" dirty="0" smtClean="0">
                <a:latin typeface="Comic Sans MS" pitchFamily="66" charset="0"/>
              </a:rPr>
              <a:t>hammer</a:t>
            </a:r>
            <a:r>
              <a:rPr lang="en-US" dirty="0" smtClean="0">
                <a:latin typeface="Comic Sans MS" pitchFamily="66" charset="0"/>
              </a:rPr>
              <a:t> then </a:t>
            </a:r>
            <a:r>
              <a:rPr lang="en-US" b="1" dirty="0" smtClean="0">
                <a:latin typeface="Comic Sans MS" pitchFamily="66" charset="0"/>
              </a:rPr>
              <a:t>stirrup</a:t>
            </a:r>
            <a:r>
              <a:rPr lang="en-US" dirty="0" smtClean="0">
                <a:latin typeface="Comic Sans MS" pitchFamily="66" charset="0"/>
              </a:rPr>
              <a:t> then </a:t>
            </a:r>
            <a:r>
              <a:rPr lang="en-US" b="1" dirty="0" smtClean="0">
                <a:latin typeface="Comic Sans MS" pitchFamily="66" charset="0"/>
              </a:rPr>
              <a:t>oval window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Everything is just vibrating.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Then the </a:t>
            </a:r>
            <a:r>
              <a:rPr lang="en-US" b="1" dirty="0" smtClean="0">
                <a:latin typeface="Comic Sans MS" pitchFamily="66" charset="0"/>
              </a:rPr>
              <a:t>cochlea</a:t>
            </a:r>
            <a:r>
              <a:rPr lang="en-US" dirty="0" smtClean="0">
                <a:latin typeface="Comic Sans MS" pitchFamily="66" charset="0"/>
              </a:rPr>
              <a:t> vibrates.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b="1" dirty="0" smtClean="0">
                <a:latin typeface="Comic Sans MS" pitchFamily="66" charset="0"/>
              </a:rPr>
              <a:t>cochlea</a:t>
            </a:r>
            <a:r>
              <a:rPr lang="en-US" dirty="0" smtClean="0">
                <a:latin typeface="Comic Sans MS" pitchFamily="66" charset="0"/>
              </a:rPr>
              <a:t> is lined with mucus called </a:t>
            </a:r>
            <a:r>
              <a:rPr lang="en-US" b="1" dirty="0" smtClean="0">
                <a:latin typeface="Comic Sans MS" pitchFamily="66" charset="0"/>
              </a:rPr>
              <a:t>basilar membrane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In </a:t>
            </a:r>
            <a:r>
              <a:rPr lang="en-US" b="1" dirty="0" smtClean="0">
                <a:latin typeface="Comic Sans MS" pitchFamily="66" charset="0"/>
              </a:rPr>
              <a:t>basilar membrane </a:t>
            </a:r>
            <a:r>
              <a:rPr lang="en-US" dirty="0" smtClean="0">
                <a:latin typeface="Comic Sans MS" pitchFamily="66" charset="0"/>
              </a:rPr>
              <a:t>there are hair cells.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When hair cells vibrate they turn vibrations into neural impulses which are called </a:t>
            </a:r>
            <a:r>
              <a:rPr lang="en-US" b="1" dirty="0" smtClean="0">
                <a:latin typeface="Comic Sans MS" pitchFamily="66" charset="0"/>
              </a:rPr>
              <a:t>organ of </a:t>
            </a:r>
            <a:r>
              <a:rPr lang="en-US" b="1" dirty="0" err="1" smtClean="0">
                <a:latin typeface="Comic Sans MS" pitchFamily="66" charset="0"/>
              </a:rPr>
              <a:t>Corti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Sent then to thalamus up auditory nerve.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Content Placeholder 5" descr="jackhammer_hg_clr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1371600"/>
            <a:ext cx="2381250" cy="398462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5638800"/>
            <a:ext cx="296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It is all about the vibrations!!!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Pitch Theories</a:t>
            </a:r>
          </a:p>
        </p:txBody>
      </p:sp>
      <p:pic>
        <p:nvPicPr>
          <p:cNvPr id="61443" name="Content Placeholder 3" descr="baseball_pitcher_pitching_fastball_hg_cl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600200"/>
            <a:ext cx="5181600" cy="43307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52578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Place Theory and Frequency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Place Theory</a:t>
            </a:r>
          </a:p>
        </p:txBody>
      </p:sp>
      <p:pic>
        <p:nvPicPr>
          <p:cNvPr id="8" name="Content Placeholder 4" descr="ear_2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65200" y="2217738"/>
            <a:ext cx="3175000" cy="331470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mtClean="0">
                <a:latin typeface="Comic Sans MS" pitchFamily="66" charset="0"/>
              </a:rPr>
              <a:t>Different hairs vibrate in the cochlea when they different pitches.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mtClean="0">
                <a:latin typeface="Comic Sans MS" pitchFamily="66" charset="0"/>
              </a:rPr>
              <a:t>So some hairs vibrate when they hear high and other vibrate when they hear low pitches.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Frequency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All the hairs vibrate but at different speeds.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mtClean="0"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6" name="Content Placeholder 5" descr="kps1_phpnBaGI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8401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Deafness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1676400"/>
            <a:ext cx="4040188" cy="3951288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Something goes wrong with the sound and the vibration on the way to the cochlea.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You can replace the bones or get a hearing aid to help.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1447800"/>
            <a:ext cx="4879975" cy="32766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mtClean="0">
                <a:latin typeface="Comic Sans MS" pitchFamily="66" charset="0"/>
              </a:rPr>
              <a:t>The hair cells in the cochlea get damaged.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mtClean="0">
                <a:latin typeface="Comic Sans MS" pitchFamily="66" charset="0"/>
              </a:rPr>
              <a:t>Loud noises can cause this type of deafness.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mtClean="0">
                <a:latin typeface="Comic Sans MS" pitchFamily="66" charset="0"/>
              </a:rPr>
              <a:t>NO WAY to replace the hairs.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mtClean="0">
                <a:latin typeface="Comic Sans MS" pitchFamily="66" charset="0"/>
              </a:rPr>
              <a:t>Cochlea implant is possible.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52400" y="1066800"/>
            <a:ext cx="4040188" cy="639763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Conduction Deafness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041775" cy="6397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Nerve (sensorineural) Deafness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4" descr="cochsur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62400"/>
            <a:ext cx="35814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TE-hearing-aid-A73e6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43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Touch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Receptors located in our skin.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Gate Control Theory of Pain</a:t>
            </a:r>
          </a:p>
        </p:txBody>
      </p:sp>
      <p:pic>
        <p:nvPicPr>
          <p:cNvPr id="12" name="Content Placeholder 11" descr="gingerbread_man_with_broken_leg_hg_clr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21275" y="2208213"/>
            <a:ext cx="3333750" cy="3333750"/>
          </a:xfrm>
        </p:spPr>
      </p:pic>
      <p:pic>
        <p:nvPicPr>
          <p:cNvPr id="13" name="Picture 12" descr="native_american_woman_scraping_hide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ate_swing_hg_cl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33337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Color Vision</a:t>
            </a:r>
          </a:p>
        </p:txBody>
      </p:sp>
      <p:pic>
        <p:nvPicPr>
          <p:cNvPr id="49155" name="Picture 4" descr="rainbow_pot_of_gold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864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81200" y="61722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Goudy Stout" pitchFamily="18" charset="0"/>
              </a:rPr>
              <a:t>Two Major Theories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 rtlCol="0"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We have bumps on our tongue called </a:t>
            </a:r>
            <a:r>
              <a:rPr lang="en-US" b="1" dirty="0" smtClean="0">
                <a:latin typeface="Comic Sans MS" pitchFamily="66" charset="0"/>
              </a:rPr>
              <a:t>papillae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Taste buds are located on the papillae (they are actually all over the mouth).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Sweet, salty, sour and bitter.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Content Placeholder 4" descr="tonhue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96809" y="2628119"/>
            <a:ext cx="1982681" cy="2493938"/>
          </a:xfrm>
        </p:spPr>
      </p:pic>
      <p:pic>
        <p:nvPicPr>
          <p:cNvPr id="6" name="Picture 5" descr="cow-tongu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8862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tatseb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41370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Vestibular Sense</a:t>
            </a:r>
          </a:p>
        </p:txBody>
      </p:sp>
      <p:pic>
        <p:nvPicPr>
          <p:cNvPr id="5" name="Content Placeholder 4" descr="dan_the_duck_hockey_off_balance_hg_cl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2886075" cy="329088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Tells us where our body is oriented in space.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Our sense of balance.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Located in our semicircular canals in our ears.</a:t>
            </a:r>
          </a:p>
        </p:txBody>
      </p:sp>
      <p:pic>
        <p:nvPicPr>
          <p:cNvPr id="6" name="Picture 5" descr="elephantst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3352800"/>
            <a:ext cx="41275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Kinesthetic Sense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Tells us where our body parts are.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Receptors located in our muscles and joints.</a:t>
            </a:r>
          </a:p>
        </p:txBody>
      </p:sp>
      <p:pic>
        <p:nvPicPr>
          <p:cNvPr id="5" name="Content Placeholder 4" descr="man_photocopying_hg_clr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524000"/>
            <a:ext cx="2847975" cy="39243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5334000"/>
            <a:ext cx="373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Without the kinesthetic sense you couldn’t touch the button to make copies of your buttocks.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Measuring Senses</a:t>
            </a: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Absolute threshold.</a:t>
            </a:r>
          </a:p>
          <a:p>
            <a:pPr eaLnBrk="1" hangingPunct="1"/>
            <a:r>
              <a:rPr lang="en-US" smtClean="0"/>
              <a:t>Difference threshold.</a:t>
            </a:r>
          </a:p>
          <a:p>
            <a:pPr eaLnBrk="1" hangingPunct="1"/>
            <a:r>
              <a:rPr lang="en-US" smtClean="0"/>
              <a:t>Signal-detection theory.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Gustav Fechner</a:t>
            </a:r>
            <a:br>
              <a:rPr lang="en-US" sz="4000" smtClean="0"/>
            </a:br>
            <a:r>
              <a:rPr lang="en-US" sz="4000" b="1" smtClean="0"/>
              <a:t>Pioneer in Psychophysics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276600" cy="5257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3886200" y="1600200"/>
            <a:ext cx="4800600" cy="5257800"/>
          </a:xfrm>
        </p:spPr>
        <p:txBody>
          <a:bodyPr/>
          <a:lstStyle/>
          <a:p>
            <a:pPr eaLnBrk="1" hangingPunct="1"/>
            <a:r>
              <a:rPr lang="en-US" smtClean="0"/>
              <a:t>1801-1887 (U. of Leipzig)</a:t>
            </a:r>
          </a:p>
          <a:p>
            <a:pPr eaLnBrk="1" hangingPunct="1"/>
            <a:r>
              <a:rPr lang="en-US" smtClean="0"/>
              <a:t>Theory: consciousness and matter coexist</a:t>
            </a:r>
          </a:p>
          <a:p>
            <a:pPr eaLnBrk="1" hangingPunct="1"/>
            <a:r>
              <a:rPr lang="en-US" smtClean="0"/>
              <a:t>Mind / body: two aspects of fundamental unity</a:t>
            </a:r>
          </a:p>
          <a:p>
            <a:pPr eaLnBrk="1" hangingPunct="1"/>
            <a:r>
              <a:rPr lang="en-US" smtClean="0"/>
              <a:t>Stared at sun! Afterimage of blue and yellow</a:t>
            </a:r>
          </a:p>
          <a:p>
            <a:pPr eaLnBrk="1" hangingPunct="1"/>
            <a:r>
              <a:rPr lang="en-US" smtClean="0"/>
              <a:t>Mathematical relationship b/n force of stimuli and intensity of sensation</a:t>
            </a:r>
          </a:p>
        </p:txBody>
      </p:sp>
      <p:pic>
        <p:nvPicPr>
          <p:cNvPr id="70661" name="Picture 8" descr="Gustav_Fech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27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Absolute Threshold</a:t>
            </a: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66800" y="2101850"/>
            <a:ext cx="7772400" cy="1479550"/>
          </a:xfrm>
        </p:spPr>
        <p:txBody>
          <a:bodyPr/>
          <a:lstStyle/>
          <a:p>
            <a:pPr eaLnBrk="1" hangingPunct="1"/>
            <a:r>
              <a:rPr lang="en-US" sz="2800" smtClean="0"/>
              <a:t>The smallest quantity of physical energy that can be reliably detected by an observer.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7670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Absolute Sensory Thresholds</a:t>
            </a: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8288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smtClean="0"/>
              <a:t>Vision: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smtClean="0"/>
              <a:t>A single candle flame from 30 miles on a dark, clear night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smtClean="0"/>
              <a:t>Hearing: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smtClean="0"/>
              <a:t>The tick of a watch from 20 feet in total quiet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smtClean="0"/>
              <a:t>Smell: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smtClean="0"/>
              <a:t>1 drop of perfume in a 6-room apartment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smtClean="0"/>
              <a:t>Touch: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smtClean="0"/>
              <a:t>The wing of a bee on your cheek, dropped from 1 cm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smtClean="0"/>
              <a:t>Taste: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smtClean="0"/>
              <a:t>1 tsp. Sugar in 2 gal. water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Absolute threshold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“An absolute threshold is not absolute…”  </a:t>
            </a:r>
          </a:p>
          <a:p>
            <a:pPr lvl="1" eaLnBrk="1" hangingPunct="1"/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>
                <a:solidFill>
                  <a:srgbClr val="FF0000"/>
                </a:solidFill>
              </a:rPr>
              <a:t>What factors might affect the absolute threshold?</a:t>
            </a:r>
          </a:p>
          <a:p>
            <a:pPr lvl="2" eaLnBrk="1" hangingPunct="1"/>
            <a:r>
              <a:rPr lang="en-US" smtClean="0"/>
              <a:t>Repetition</a:t>
            </a:r>
          </a:p>
          <a:p>
            <a:pPr lvl="2" eaLnBrk="1" hangingPunct="1"/>
            <a:r>
              <a:rPr lang="en-US" smtClean="0"/>
              <a:t>Fatigue</a:t>
            </a:r>
          </a:p>
          <a:p>
            <a:pPr lvl="2" eaLnBrk="1" hangingPunct="1"/>
            <a:r>
              <a:rPr lang="en-US" smtClean="0"/>
              <a:t>Competing stimuli</a:t>
            </a:r>
          </a:p>
          <a:p>
            <a:pPr lvl="2" eaLnBrk="1" hangingPunct="1"/>
            <a:r>
              <a:rPr lang="en-US" smtClean="0"/>
              <a:t>Expectation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Difference Threshold</a:t>
            </a:r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The smallest difference in stimulation that can be reliably detected by an observer when two stimuli are compared; </a:t>
            </a:r>
          </a:p>
          <a:p>
            <a:pPr eaLnBrk="1" hangingPunct="1"/>
            <a:r>
              <a:rPr lang="en-US" dirty="0" smtClean="0"/>
              <a:t>Also called Just Noticeable Difference (JND).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6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u="sng" dirty="0" smtClean="0">
                <a:solidFill>
                  <a:schemeClr val="tx1"/>
                </a:solidFill>
              </a:rPr>
              <a:t>Sensation- Thresholds</a:t>
            </a:r>
            <a:endParaRPr lang="en-US" b="1" u="sng" dirty="0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502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u="sng" dirty="0" smtClean="0"/>
              <a:t>Weber’s Law-</a:t>
            </a:r>
            <a:r>
              <a:rPr lang="en-US" b="1" dirty="0" smtClean="0"/>
              <a:t>  </a:t>
            </a:r>
            <a:r>
              <a:rPr lang="en-US" dirty="0" smtClean="0"/>
              <a:t>change needed to detect a JND stays at constant proportion based on original intensity of the stimulus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light intensity-  8%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weight-  2%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tone frequency-  0.3%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For example, if JND for hearing is 5%, then:  </a:t>
            </a:r>
          </a:p>
          <a:p>
            <a:pPr lvl="2" eaLnBrk="1" hangingPunct="1">
              <a:defRPr/>
            </a:pPr>
            <a:r>
              <a:rPr lang="en-US" dirty="0" smtClean="0"/>
              <a:t>100-decibel tone would have to increase to 105 decibels to detect a difference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Trichromatic Theory</a:t>
            </a:r>
          </a:p>
        </p:txBody>
      </p:sp>
      <p:pic>
        <p:nvPicPr>
          <p:cNvPr id="5" name="Content Placeholder 4" descr="colored_pencils_writing_hg_cl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3973513" cy="369093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1000" cy="5029200"/>
          </a:xfrm>
        </p:spPr>
        <p:txBody>
          <a:bodyPr rtlCol="0"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Three types of cones: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Blue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solidFill>
                  <a:srgbClr val="339933"/>
                </a:solidFill>
                <a:latin typeface="Comic Sans MS" pitchFamily="66" charset="0"/>
              </a:rPr>
              <a:t>Green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These three types of cones can make millions of combinations of colors.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latin typeface="Comic Sans MS" pitchFamily="66" charset="0"/>
              </a:rPr>
              <a:t>Does not explain afterimages or color blindness well.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Weber’s Law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As a salesman, how might one use Weber’s law to increase chances of selling the following to one customer?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Built in ipod accessory:  $100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New Truck: $25,000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Navigation system: $200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Sliding rear window: $125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6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u="sng" dirty="0" smtClean="0">
                <a:solidFill>
                  <a:schemeClr val="tx1"/>
                </a:solidFill>
              </a:rPr>
              <a:t>Sensation- Thresholds</a:t>
            </a:r>
            <a:endParaRPr lang="en-US" b="1" u="sng" dirty="0" smtClean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392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u="sng" dirty="0" smtClean="0"/>
              <a:t>Signal Detection Theory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predicts how and when we detect a stimulus (signal) in the presence of competing stimuli (noise, objects etc.)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assumes that there is no single absolute threshold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Factors influencing detection (</a:t>
            </a:r>
            <a:r>
              <a:rPr lang="en-US" i="1" dirty="0" smtClean="0"/>
              <a:t>response criteria</a:t>
            </a:r>
            <a:r>
              <a:rPr lang="en-US" dirty="0" smtClean="0"/>
              <a:t>)</a:t>
            </a:r>
          </a:p>
          <a:p>
            <a:pPr lvl="2" eaLnBrk="1" hangingPunct="1">
              <a:defRPr/>
            </a:pPr>
            <a:r>
              <a:rPr lang="en-US" dirty="0" smtClean="0"/>
              <a:t>experience</a:t>
            </a:r>
          </a:p>
          <a:p>
            <a:pPr lvl="2" eaLnBrk="1" hangingPunct="1">
              <a:defRPr/>
            </a:pPr>
            <a:r>
              <a:rPr lang="en-US" dirty="0" smtClean="0"/>
              <a:t>expectations</a:t>
            </a:r>
          </a:p>
          <a:p>
            <a:pPr lvl="2" eaLnBrk="1" hangingPunct="1">
              <a:defRPr/>
            </a:pPr>
            <a:r>
              <a:rPr lang="en-US" dirty="0" smtClean="0"/>
              <a:t>motivation</a:t>
            </a:r>
          </a:p>
          <a:p>
            <a:pPr lvl="2" eaLnBrk="1" hangingPunct="1">
              <a:defRPr/>
            </a:pPr>
            <a:r>
              <a:rPr lang="en-US" dirty="0" smtClean="0"/>
              <a:t>level of fatigue</a:t>
            </a:r>
          </a:p>
          <a:p>
            <a:pPr lvl="2" eaLnBrk="1" hangingPunct="1">
              <a:defRPr/>
            </a:pPr>
            <a:r>
              <a:rPr lang="en-US" dirty="0" smtClean="0"/>
              <a:t>distractions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Signal-Detection Theory</a:t>
            </a: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905000"/>
            <a:ext cx="8382000" cy="1555750"/>
          </a:xfrm>
        </p:spPr>
        <p:txBody>
          <a:bodyPr/>
          <a:lstStyle/>
          <a:p>
            <a:pPr eaLnBrk="1" hangingPunct="1"/>
            <a:r>
              <a:rPr lang="en-US" sz="2800" smtClean="0"/>
              <a:t>A psychophysical theory that divides the detection of a sensory signal into a sensory process and a decision process.</a:t>
            </a:r>
            <a:endParaRPr lang="en-US" smtClean="0"/>
          </a:p>
        </p:txBody>
      </p:sp>
      <p:graphicFrame>
        <p:nvGraphicFramePr>
          <p:cNvPr id="181274" name="Group 26"/>
          <p:cNvGraphicFramePr>
            <a:graphicFrameLocks noGrp="1"/>
          </p:cNvGraphicFramePr>
          <p:nvPr/>
        </p:nvGraphicFramePr>
        <p:xfrm>
          <a:off x="1143000" y="3429000"/>
          <a:ext cx="7467600" cy="3041904"/>
        </p:xfrm>
        <a:graphic>
          <a:graphicData uri="http://schemas.openxmlformats.org/drawingml/2006/table">
            <a:tbl>
              <a:tblPr/>
              <a:tblGrid>
                <a:gridCol w="1682750"/>
                <a:gridCol w="2857500"/>
                <a:gridCol w="292735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Stimulus 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Stimulus 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Response: “Present”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</a:rPr>
                        <a:t>Hit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False Alarm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Response: “Absent”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Miss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</a:rPr>
                        <a:t>Correct Rejection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SDT: Now You Try…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that car up ahead on the road way a police </a:t>
            </a:r>
            <a:r>
              <a:rPr lang="en-US" dirty="0" smtClean="0"/>
              <a:t>car?</a:t>
            </a:r>
          </a:p>
          <a:p>
            <a:r>
              <a:rPr lang="en-US" dirty="0" smtClean="0"/>
              <a:t>Should </a:t>
            </a:r>
            <a:r>
              <a:rPr lang="en-US" dirty="0" smtClean="0"/>
              <a:t>a student be accepted into a graduate program? </a:t>
            </a:r>
            <a:endParaRPr lang="en-US" dirty="0"/>
          </a:p>
        </p:txBody>
      </p:sp>
      <p:graphicFrame>
        <p:nvGraphicFramePr>
          <p:cNvPr id="4" name="Group 26"/>
          <p:cNvGraphicFramePr>
            <a:graphicFrameLocks noGrp="1"/>
          </p:cNvGraphicFramePr>
          <p:nvPr/>
        </p:nvGraphicFramePr>
        <p:xfrm>
          <a:off x="1143000" y="3429000"/>
          <a:ext cx="7467600" cy="3041904"/>
        </p:xfrm>
        <a:graphic>
          <a:graphicData uri="http://schemas.openxmlformats.org/drawingml/2006/table">
            <a:tbl>
              <a:tblPr/>
              <a:tblGrid>
                <a:gridCol w="1682750"/>
                <a:gridCol w="2857500"/>
                <a:gridCol w="292735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Stimulus 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Stimulus 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Response: “Present”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</a:rPr>
                        <a:t>Hit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False Alarm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Response: “Absent”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</a:rPr>
                        <a:t>Miss</a:t>
                      </a:r>
                      <a:endParaRPr kumimoji="0" 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</a:rPr>
                        <a:t>Correct Rejection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Opponent-Process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mtClean="0">
                <a:latin typeface="Comic Sans MS" pitchFamily="66" charset="0"/>
              </a:rPr>
              <a:t>The sensory receptors come in pairs.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US" smtClean="0">
                <a:latin typeface="Comic Sans MS" pitchFamily="66" charset="0"/>
              </a:rPr>
              <a:t>/</a:t>
            </a:r>
            <a:r>
              <a:rPr lang="en-US" smtClean="0">
                <a:solidFill>
                  <a:srgbClr val="00B050"/>
                </a:solidFill>
                <a:latin typeface="Comic Sans MS" pitchFamily="66" charset="0"/>
              </a:rPr>
              <a:t>Green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Yellow</a:t>
            </a:r>
            <a:r>
              <a:rPr lang="en-US" smtClean="0">
                <a:latin typeface="Comic Sans MS" pitchFamily="66" charset="0"/>
              </a:rPr>
              <a:t>/</a:t>
            </a:r>
            <a:r>
              <a:rPr lang="en-US" smtClean="0">
                <a:solidFill>
                  <a:srgbClr val="0070C0"/>
                </a:solidFill>
                <a:latin typeface="Comic Sans MS" pitchFamily="66" charset="0"/>
              </a:rPr>
              <a:t>Blue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Black/</a:t>
            </a:r>
            <a:endParaRPr lang="en-US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n-US" smtClean="0">
                <a:latin typeface="Comic Sans MS" pitchFamily="66" charset="0"/>
              </a:rPr>
              <a:t>If one color is stimulated, the other is inhibited.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" name="Content Placeholder 4" descr="gingerbread_man_waving_behind_sign_hg_clr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762000"/>
            <a:ext cx="3048000" cy="1733550"/>
          </a:xfrm>
        </p:spPr>
      </p:pic>
      <p:pic>
        <p:nvPicPr>
          <p:cNvPr id="6" name="Picture 5" descr="happy_hanukka_menorah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ichael_Jackson_838308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95800"/>
            <a:ext cx="3049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0" y="4038600"/>
            <a:ext cx="116730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Why the Visual System is not a Camera</a:t>
            </a:r>
            <a:endParaRPr lang="en-US" smtClean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Much visual processing is done in the brain.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cortical cells respond to lines in specific orientations (e.g. horizontal).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Other cells in the cortex respond to other shapes (e.g., bulls-eyes, spirals, faces).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Feature-detectors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Cells in the visual cortex that are sensitive to specific features of the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Hubel &amp; Wiesel’s Experiment</a:t>
            </a:r>
          </a:p>
        </p:txBody>
      </p:sp>
      <p:pic>
        <p:nvPicPr>
          <p:cNvPr id="53251" name="Picture 5" descr="KA030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600200"/>
            <a:ext cx="7543800" cy="5029200"/>
          </a:xfr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of Color Deficiency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pic>
        <p:nvPicPr>
          <p:cNvPr id="54276" name="Picture 5" descr="KA03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601" t="12000" r="800" b="12000"/>
          <a:stretch>
            <a:fillRect/>
          </a:stretch>
        </p:blipFill>
        <p:spPr>
          <a:xfrm>
            <a:off x="381000" y="1828800"/>
            <a:ext cx="6992938" cy="3630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Afterimages</a:t>
            </a:r>
          </a:p>
        </p:txBody>
      </p:sp>
      <p:pic>
        <p:nvPicPr>
          <p:cNvPr id="5" name="Content Placeholder 4" descr="col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81200"/>
            <a:ext cx="2668588" cy="2771775"/>
          </a:xfrm>
        </p:spPr>
      </p:pic>
      <p:pic>
        <p:nvPicPr>
          <p:cNvPr id="6" name="Picture 5" descr="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25146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ol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8800"/>
            <a:ext cx="27876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Afterimages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©1999 Prentice Hall </a:t>
            </a:r>
          </a:p>
        </p:txBody>
      </p:sp>
      <p:pic>
        <p:nvPicPr>
          <p:cNvPr id="56324" name="Picture 6" descr="KA03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6738" y="1952625"/>
            <a:ext cx="5705475" cy="379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</TotalTime>
  <Words>1296</Words>
  <Application>Microsoft Office PowerPoint</Application>
  <PresentationFormat>On-screen Show (4:3)</PresentationFormat>
  <Paragraphs>220</Paragraphs>
  <Slides>33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Phase Four: In the Brain</vt:lpstr>
      <vt:lpstr>Color Vision</vt:lpstr>
      <vt:lpstr>Trichromatic Theory</vt:lpstr>
      <vt:lpstr>Opponent-Process theory</vt:lpstr>
      <vt:lpstr>Why the Visual System is not a Camera</vt:lpstr>
      <vt:lpstr>Hubel &amp; Wiesel’s Experiment</vt:lpstr>
      <vt:lpstr>Test of Color Deficiency</vt:lpstr>
      <vt:lpstr>Afterimages</vt:lpstr>
      <vt:lpstr>Afterimages</vt:lpstr>
      <vt:lpstr>Slide 10</vt:lpstr>
      <vt:lpstr>Hearing</vt:lpstr>
      <vt:lpstr>We hear sound WAVES</vt:lpstr>
      <vt:lpstr>The Ear</vt:lpstr>
      <vt:lpstr>Transduction in the ear</vt:lpstr>
      <vt:lpstr>Pitch Theories</vt:lpstr>
      <vt:lpstr>Place Theory</vt:lpstr>
      <vt:lpstr>Frequency Theory</vt:lpstr>
      <vt:lpstr>Deafness</vt:lpstr>
      <vt:lpstr>Touch</vt:lpstr>
      <vt:lpstr>Taste</vt:lpstr>
      <vt:lpstr>Vestibular Sense</vt:lpstr>
      <vt:lpstr>Kinesthetic Sense</vt:lpstr>
      <vt:lpstr>Measuring Senses</vt:lpstr>
      <vt:lpstr>Gustav Fechner Pioneer in Psychophysics</vt:lpstr>
      <vt:lpstr>Absolute Threshold</vt:lpstr>
      <vt:lpstr>Absolute Sensory Thresholds</vt:lpstr>
      <vt:lpstr>Absolute threshold</vt:lpstr>
      <vt:lpstr>Difference Threshold</vt:lpstr>
      <vt:lpstr>Sensation- Thresholds</vt:lpstr>
      <vt:lpstr>Weber’s Law</vt:lpstr>
      <vt:lpstr>Sensation- Thresholds</vt:lpstr>
      <vt:lpstr>Signal-Detection Theory</vt:lpstr>
      <vt:lpstr>SDT: Now You Try…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Sensation and Perception</dc:title>
  <dc:creator>Windows User</dc:creator>
  <cp:lastModifiedBy>Windows User</cp:lastModifiedBy>
  <cp:revision>11</cp:revision>
  <dcterms:created xsi:type="dcterms:W3CDTF">2013-10-04T12:10:06Z</dcterms:created>
  <dcterms:modified xsi:type="dcterms:W3CDTF">2013-10-08T12:16:46Z</dcterms:modified>
</cp:coreProperties>
</file>