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1/2/2014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Abnormal </a:t>
            </a:r>
            <a:r>
              <a:rPr lang="en-US" smtClean="0"/>
              <a:t>Psychological Disorders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Mood &amp; Personality Disorders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Antisocial Personality Disorder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5" name="Content Placeholder 4" descr="burns-the-capitalis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295400"/>
            <a:ext cx="4648200" cy="540861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Lack of empathy.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Little regard for other’s feelings.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View the world as hostile and look out for themselves.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Dependent Personality Disorder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Rely too much on the attention and help of others.</a:t>
            </a:r>
          </a:p>
        </p:txBody>
      </p:sp>
      <p:pic>
        <p:nvPicPr>
          <p:cNvPr id="5" name="Content Placeholder 4" descr="301055_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22825" y="1600200"/>
            <a:ext cx="3689350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2588"/>
            <a:ext cx="8686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Histrionic Personality Disorder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5" name="Content Placeholder 4" descr="lady_gaga_vma_2009_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706725"/>
            <a:ext cx="2905125" cy="4648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Needs to be the center of attention.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Whether acting silly or dressing provocatively.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Narcissistic Personality Disorder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Having an unwarranted sense of self-importance.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Thinking that you are the center of the universe.</a:t>
            </a:r>
          </a:p>
          <a:p>
            <a:pPr eaLnBrk="1" hangingPunct="1"/>
            <a:endParaRPr lang="en-US" smtClean="0"/>
          </a:p>
        </p:txBody>
      </p:sp>
      <p:pic>
        <p:nvPicPr>
          <p:cNvPr id="5" name="Content Placeholder 4" descr="3778905204_45c4b993c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67200" y="1524000"/>
            <a:ext cx="4405313" cy="4405313"/>
          </a:xfrm>
        </p:spPr>
      </p:pic>
      <p:pic>
        <p:nvPicPr>
          <p:cNvPr id="6" name="Picture 5" descr="90210_grouppic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419600"/>
            <a:ext cx="314325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6776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Obsessive –Compulsive Personality Disorder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5" name="Content Placeholder 4" descr="mon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7550" y="1847088"/>
            <a:ext cx="3517900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Overly concerned with certain thoughts and performing certain behaviors.</a:t>
            </a: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Not as extreme as OCD anxiety.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13258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Mood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181340"/>
            <a:ext cx="8153400" cy="147626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Experience extreme or inappropriate emotion.</a:t>
            </a:r>
          </a:p>
        </p:txBody>
      </p:sp>
      <p:pic>
        <p:nvPicPr>
          <p:cNvPr id="6" name="Picture 5" descr="yellow_guy_sad_hg_cl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819400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yellow_guy_smiling_big_hg_clr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2819400"/>
            <a:ext cx="3333750" cy="33337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6434"/>
          </a:xfrm>
        </p:spPr>
        <p:txBody>
          <a:bodyPr/>
          <a:lstStyle/>
          <a:p>
            <a:pPr algn="ctr"/>
            <a:r>
              <a:rPr lang="en-US" dirty="0" smtClean="0"/>
              <a:t>Mood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0522"/>
            <a:ext cx="8229600" cy="4804078"/>
          </a:xfrm>
        </p:spPr>
        <p:txBody>
          <a:bodyPr>
            <a:normAutofit/>
          </a:bodyPr>
          <a:lstStyle/>
          <a:p>
            <a:r>
              <a:rPr lang="en-US" dirty="0" smtClean="0"/>
              <a:t>Major depressive Disorder</a:t>
            </a:r>
          </a:p>
          <a:p>
            <a:pPr lvl="1"/>
            <a:r>
              <a:rPr lang="en-US" sz="2600" dirty="0" smtClean="0"/>
              <a:t>At least 2 weeks feeling depressed, sad, etc</a:t>
            </a:r>
          </a:p>
          <a:p>
            <a:pPr lvl="1"/>
            <a:r>
              <a:rPr lang="en-US" sz="2600" dirty="0" smtClean="0"/>
              <a:t>Reduced ability to function with others</a:t>
            </a:r>
          </a:p>
          <a:p>
            <a:pPr lvl="1"/>
            <a:r>
              <a:rPr lang="en-US" sz="2600" dirty="0" smtClean="0"/>
              <a:t>Bereavement does not currently count</a:t>
            </a:r>
          </a:p>
          <a:p>
            <a:pPr lvl="1"/>
            <a:r>
              <a:rPr lang="en-US" sz="2600" dirty="0" smtClean="0"/>
              <a:t>Problems with eating, sleeping, thinking, concentrating, decision making. Lack of energy. Suicidal thoughts, feeling worthless or guilty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Major Depression</a:t>
            </a:r>
          </a:p>
        </p:txBody>
      </p:sp>
      <p:pic>
        <p:nvPicPr>
          <p:cNvPr id="5" name="Content Placeholder 4" descr="goth_girl_sitting_curled_up_hg_clr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95388" y="2195513"/>
            <a:ext cx="2562225" cy="33337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A.K.A. unipolar depression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Unhappy for at least two weeks with no apparent cause.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Depression is the common cold of psychological disorders.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6434"/>
          </a:xfrm>
        </p:spPr>
        <p:txBody>
          <a:bodyPr/>
          <a:lstStyle/>
          <a:p>
            <a:pPr algn="ctr"/>
            <a:r>
              <a:rPr lang="en-US" dirty="0" smtClean="0"/>
              <a:t>Mood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0522"/>
            <a:ext cx="8229600" cy="480407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Bipolar Disorder </a:t>
            </a:r>
            <a:r>
              <a:rPr lang="en-US" sz="1400" dirty="0" smtClean="0">
                <a:solidFill>
                  <a:srgbClr val="FF0000"/>
                </a:solidFill>
              </a:rPr>
              <a:t>(Cobb)</a:t>
            </a:r>
          </a:p>
          <a:p>
            <a:pPr lvl="1"/>
            <a:r>
              <a:rPr lang="en-US" i="1" dirty="0" smtClean="0"/>
              <a:t>Manic phase </a:t>
            </a:r>
            <a:r>
              <a:rPr lang="en-US" dirty="0" smtClean="0"/>
              <a:t>– elation, distractibility, racing thoughts, exaggerated self-esteem</a:t>
            </a:r>
          </a:p>
          <a:p>
            <a:pPr lvl="1"/>
            <a:r>
              <a:rPr lang="en-US" i="1" dirty="0" smtClean="0"/>
              <a:t>Depressive phase </a:t>
            </a:r>
          </a:p>
          <a:p>
            <a:pPr lvl="1"/>
            <a:r>
              <a:rPr lang="en-US" dirty="0" smtClean="0"/>
              <a:t>Varying forms</a:t>
            </a:r>
          </a:p>
          <a:p>
            <a:r>
              <a:rPr lang="en-US" sz="2800" dirty="0" smtClean="0"/>
              <a:t>Seasonal Affective Disorder</a:t>
            </a:r>
          </a:p>
          <a:p>
            <a:pPr lvl="1"/>
            <a:r>
              <a:rPr lang="en-US" dirty="0" smtClean="0"/>
              <a:t>EX. Depression during winter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6001" y="3479011"/>
            <a:ext cx="3260665" cy="2608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Bipolar Disorder</a:t>
            </a:r>
          </a:p>
        </p:txBody>
      </p:sp>
      <p:pic>
        <p:nvPicPr>
          <p:cNvPr id="5" name="Content Placeholder 4" descr="print-bipola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247900"/>
            <a:ext cx="4038600" cy="32305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953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Formally manic depression.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Involves periods of depression and manic episodes.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Manic episodes involve feelings of high energy (but they tend to differ a lot…some get confident and some get irritable).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Engage in risky behavior during the manic episode.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Seasonal Affective Disorder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Experience depression during the winter months.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Based not on temperature, but on amount of sunlight.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Treated with light therapy.</a:t>
            </a:r>
          </a:p>
        </p:txBody>
      </p:sp>
      <p:pic>
        <p:nvPicPr>
          <p:cNvPr id="5" name="Content Placeholder 4" descr="sun_checking_watch_hg_clr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05200" y="1219200"/>
            <a:ext cx="3333750" cy="2800350"/>
          </a:xfrm>
        </p:spPr>
      </p:pic>
      <p:pic>
        <p:nvPicPr>
          <p:cNvPr id="6" name="Picture 5" descr="tubby_tuber_floating_hg_cl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798888"/>
            <a:ext cx="2438400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nowman_melting_hg_clr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7338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angry_cloud_lightning_bolts_hg_clr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1219200"/>
            <a:ext cx="2725738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6434"/>
          </a:xfrm>
        </p:spPr>
        <p:txBody>
          <a:bodyPr/>
          <a:lstStyle/>
          <a:p>
            <a:pPr algn="ctr"/>
            <a:r>
              <a:rPr lang="en-US" dirty="0" smtClean="0"/>
              <a:t>Suicide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0522"/>
            <a:ext cx="8229600" cy="480407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More than 30,000 Americans per year</a:t>
            </a:r>
          </a:p>
          <a:p>
            <a:r>
              <a:rPr lang="en-US" sz="2800" dirty="0" smtClean="0"/>
              <a:t>Women attempt suicide more</a:t>
            </a:r>
            <a:endParaRPr lang="en-US" dirty="0" smtClean="0"/>
          </a:p>
          <a:p>
            <a:r>
              <a:rPr lang="en-US" sz="2800" dirty="0" smtClean="0"/>
              <a:t>Men successfully complete suicide more</a:t>
            </a:r>
          </a:p>
          <a:p>
            <a:r>
              <a:rPr lang="en-US" sz="2800" dirty="0" smtClean="0"/>
              <a:t>Most people that threaten suicide ARE serious</a:t>
            </a:r>
          </a:p>
          <a:p>
            <a:r>
              <a:rPr lang="en-US" sz="2800" dirty="0" smtClean="0"/>
              <a:t>Upwards of 70% of people who commit suicide threatened to do so within three months preceding the suicide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6434"/>
          </a:xfrm>
        </p:spPr>
        <p:txBody>
          <a:bodyPr/>
          <a:lstStyle/>
          <a:p>
            <a:pPr algn="ctr"/>
            <a:r>
              <a:rPr lang="en-US" dirty="0" smtClean="0"/>
              <a:t>Personality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0522"/>
            <a:ext cx="8229600" cy="4804078"/>
          </a:xfrm>
        </p:spPr>
        <p:txBody>
          <a:bodyPr>
            <a:normAutofit/>
          </a:bodyPr>
          <a:lstStyle/>
          <a:p>
            <a:r>
              <a:rPr lang="en-US" dirty="0" smtClean="0"/>
              <a:t>Maladaptive or inflexible ways of dealing with others and one’s environment</a:t>
            </a:r>
          </a:p>
          <a:p>
            <a:r>
              <a:rPr lang="en-US" dirty="0" smtClean="0"/>
              <a:t>Antisocial Personality Disorder </a:t>
            </a:r>
            <a:r>
              <a:rPr lang="en-US" sz="1400" b="1" dirty="0" smtClean="0">
                <a:solidFill>
                  <a:srgbClr val="FF0000"/>
                </a:solidFill>
              </a:rPr>
              <a:t>(Natural Born Killers, No Country For Old Men)</a:t>
            </a:r>
          </a:p>
          <a:p>
            <a:pPr lvl="1"/>
            <a:r>
              <a:rPr lang="en-US" dirty="0" smtClean="0"/>
              <a:t>Disregard for and violating rights of others without remorse</a:t>
            </a:r>
          </a:p>
          <a:p>
            <a:pPr lvl="1"/>
            <a:r>
              <a:rPr lang="en-US" dirty="0" smtClean="0"/>
              <a:t>Often intelligent, entertaining, and or able to fake emotions</a:t>
            </a:r>
          </a:p>
          <a:p>
            <a:r>
              <a:rPr lang="en-US" dirty="0" smtClean="0"/>
              <a:t>Borderline Personality Disorder </a:t>
            </a:r>
            <a:r>
              <a:rPr lang="en-US" sz="1400" dirty="0" smtClean="0">
                <a:solidFill>
                  <a:srgbClr val="FF0000"/>
                </a:solidFill>
              </a:rPr>
              <a:t>(Girl, Interrupted)</a:t>
            </a:r>
          </a:p>
          <a:p>
            <a:pPr lvl="1"/>
            <a:r>
              <a:rPr lang="en-US" dirty="0" smtClean="0"/>
              <a:t>Unstable emotions, fear of abandonment, inappropriate anger, feelings of worthlessness, impulsive, self-injury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405</Words>
  <Application>Microsoft Office PowerPoint</Application>
  <PresentationFormat>On-screen Show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Abnormal Psychological Disorders</vt:lpstr>
      <vt:lpstr>Mood Disorders</vt:lpstr>
      <vt:lpstr>Mood Disorders</vt:lpstr>
      <vt:lpstr>Major Depression</vt:lpstr>
      <vt:lpstr>Mood Disorders</vt:lpstr>
      <vt:lpstr>Bipolar Disorder</vt:lpstr>
      <vt:lpstr>Seasonal Affective Disorder</vt:lpstr>
      <vt:lpstr>Suicide</vt:lpstr>
      <vt:lpstr>Personality Disorders</vt:lpstr>
      <vt:lpstr>Antisocial Personality Disorder</vt:lpstr>
      <vt:lpstr>Dependent Personality Disorder</vt:lpstr>
      <vt:lpstr>Histrionic Personality Disorder</vt:lpstr>
      <vt:lpstr>Narcissistic Personality Disorder</vt:lpstr>
      <vt:lpstr>Obsessive –Compulsive Personality Disorder</vt:lpstr>
    </vt:vector>
  </TitlesOfParts>
  <Company>Peters Township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2</cp:revision>
  <dcterms:created xsi:type="dcterms:W3CDTF">2014-01-02T12:47:06Z</dcterms:created>
  <dcterms:modified xsi:type="dcterms:W3CDTF">2014-01-02T12:47:43Z</dcterms:modified>
</cp:coreProperties>
</file>